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handoutMasterIdLst>
    <p:handoutMasterId r:id="rId14"/>
  </p:handoutMasterIdLst>
  <p:sldIdLst>
    <p:sldId id="256" r:id="rId3"/>
    <p:sldId id="288" r:id="rId4"/>
    <p:sldId id="290" r:id="rId5"/>
    <p:sldId id="289" r:id="rId6"/>
    <p:sldId id="296" r:id="rId7"/>
    <p:sldId id="291" r:id="rId8"/>
    <p:sldId id="297" r:id="rId9"/>
    <p:sldId id="292" r:id="rId10"/>
    <p:sldId id="299" r:id="rId11"/>
    <p:sldId id="298" r:id="rId12"/>
  </p:sldIdLst>
  <p:sldSz cx="9144000" cy="6858000" type="screen4x3"/>
  <p:notesSz cx="6858000" cy="99456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278F"/>
    <a:srgbClr val="623F99"/>
    <a:srgbClr val="FD9137"/>
    <a:srgbClr val="F7B53D"/>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60" autoAdjust="0"/>
    <p:restoredTop sz="79922" autoAdjust="0"/>
  </p:normalViewPr>
  <p:slideViewPr>
    <p:cSldViewPr>
      <p:cViewPr>
        <p:scale>
          <a:sx n="80" d="100"/>
          <a:sy n="80" d="100"/>
        </p:scale>
        <p:origin x="-108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2" d="100"/>
          <a:sy n="52" d="100"/>
        </p:scale>
        <p:origin x="-2916" y="-102"/>
      </p:cViewPr>
      <p:guideLst>
        <p:guide orient="horz" pos="3132"/>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2547" cy="497762"/>
          </a:xfrm>
          <a:prstGeom prst="rect">
            <a:avLst/>
          </a:prstGeom>
        </p:spPr>
        <p:txBody>
          <a:bodyPr vert="horz" lIns="91870" tIns="45935" rIns="91870" bIns="45935" rtlCol="0"/>
          <a:lstStyle>
            <a:lvl1pPr algn="l">
              <a:defRPr sz="1200"/>
            </a:lvl1pPr>
          </a:lstStyle>
          <a:p>
            <a:endParaRPr lang="en-GB"/>
          </a:p>
        </p:txBody>
      </p:sp>
      <p:sp>
        <p:nvSpPr>
          <p:cNvPr id="3" name="Date Placeholder 2"/>
          <p:cNvSpPr>
            <a:spLocks noGrp="1"/>
          </p:cNvSpPr>
          <p:nvPr>
            <p:ph type="dt" sz="quarter" idx="1"/>
          </p:nvPr>
        </p:nvSpPr>
        <p:spPr>
          <a:xfrm>
            <a:off x="3883853" y="0"/>
            <a:ext cx="2972547" cy="497762"/>
          </a:xfrm>
          <a:prstGeom prst="rect">
            <a:avLst/>
          </a:prstGeom>
        </p:spPr>
        <p:txBody>
          <a:bodyPr vert="horz" lIns="91870" tIns="45935" rIns="91870" bIns="45935" rtlCol="0"/>
          <a:lstStyle>
            <a:lvl1pPr algn="r">
              <a:defRPr sz="1200"/>
            </a:lvl1pPr>
          </a:lstStyle>
          <a:p>
            <a:fld id="{3AB84FD7-7C3F-4476-AE06-91929B75D7C2}" type="datetimeFigureOut">
              <a:rPr lang="en-GB" smtClean="0"/>
              <a:pPr/>
              <a:t>29/07/2016</a:t>
            </a:fld>
            <a:endParaRPr lang="en-GB"/>
          </a:p>
        </p:txBody>
      </p:sp>
      <p:sp>
        <p:nvSpPr>
          <p:cNvPr id="4" name="Footer Placeholder 3"/>
          <p:cNvSpPr>
            <a:spLocks noGrp="1"/>
          </p:cNvSpPr>
          <p:nvPr>
            <p:ph type="ftr" sz="quarter" idx="2"/>
          </p:nvPr>
        </p:nvSpPr>
        <p:spPr>
          <a:xfrm>
            <a:off x="1" y="9446337"/>
            <a:ext cx="2972547" cy="497762"/>
          </a:xfrm>
          <a:prstGeom prst="rect">
            <a:avLst/>
          </a:prstGeom>
        </p:spPr>
        <p:txBody>
          <a:bodyPr vert="horz" lIns="91870" tIns="45935" rIns="91870" bIns="45935" rtlCol="0" anchor="b"/>
          <a:lstStyle>
            <a:lvl1pPr algn="l">
              <a:defRPr sz="1200"/>
            </a:lvl1pPr>
          </a:lstStyle>
          <a:p>
            <a:endParaRPr lang="en-GB"/>
          </a:p>
        </p:txBody>
      </p:sp>
      <p:sp>
        <p:nvSpPr>
          <p:cNvPr id="5" name="Slide Number Placeholder 4"/>
          <p:cNvSpPr>
            <a:spLocks noGrp="1"/>
          </p:cNvSpPr>
          <p:nvPr>
            <p:ph type="sldNum" sz="quarter" idx="3"/>
          </p:nvPr>
        </p:nvSpPr>
        <p:spPr>
          <a:xfrm>
            <a:off x="3883853" y="9446337"/>
            <a:ext cx="2972547" cy="497762"/>
          </a:xfrm>
          <a:prstGeom prst="rect">
            <a:avLst/>
          </a:prstGeom>
        </p:spPr>
        <p:txBody>
          <a:bodyPr vert="horz" lIns="91870" tIns="45935" rIns="91870" bIns="45935" rtlCol="0" anchor="b"/>
          <a:lstStyle>
            <a:lvl1pPr algn="r">
              <a:defRPr sz="1200"/>
            </a:lvl1pPr>
          </a:lstStyle>
          <a:p>
            <a:fld id="{F98F5C0A-FABB-4D81-9736-981AADCC0986}" type="slidenum">
              <a:rPr lang="en-GB" smtClean="0"/>
              <a:pPr/>
              <a:t>‹#›</a:t>
            </a:fld>
            <a:endParaRPr lang="en-GB"/>
          </a:p>
        </p:txBody>
      </p:sp>
    </p:spTree>
    <p:extLst>
      <p:ext uri="{BB962C8B-B14F-4D97-AF65-F5344CB8AC3E}">
        <p14:creationId xmlns:p14="http://schemas.microsoft.com/office/powerpoint/2010/main" val="7911477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97284"/>
          </a:xfrm>
          <a:prstGeom prst="rect">
            <a:avLst/>
          </a:prstGeom>
        </p:spPr>
        <p:txBody>
          <a:bodyPr vert="horz" lIns="91870" tIns="45935" rIns="91870" bIns="45935" rtlCol="0"/>
          <a:lstStyle>
            <a:lvl1pPr algn="l">
              <a:defRPr sz="1200"/>
            </a:lvl1pPr>
          </a:lstStyle>
          <a:p>
            <a:endParaRPr lang="en-GB"/>
          </a:p>
        </p:txBody>
      </p:sp>
      <p:sp>
        <p:nvSpPr>
          <p:cNvPr id="3" name="Date Placeholder 2"/>
          <p:cNvSpPr>
            <a:spLocks noGrp="1"/>
          </p:cNvSpPr>
          <p:nvPr>
            <p:ph type="dt" idx="1"/>
          </p:nvPr>
        </p:nvSpPr>
        <p:spPr>
          <a:xfrm>
            <a:off x="3884614" y="1"/>
            <a:ext cx="2971800" cy="497284"/>
          </a:xfrm>
          <a:prstGeom prst="rect">
            <a:avLst/>
          </a:prstGeom>
        </p:spPr>
        <p:txBody>
          <a:bodyPr vert="horz" lIns="91870" tIns="45935" rIns="91870" bIns="45935" rtlCol="0"/>
          <a:lstStyle>
            <a:lvl1pPr algn="r">
              <a:defRPr sz="1200"/>
            </a:lvl1pPr>
          </a:lstStyle>
          <a:p>
            <a:fld id="{66532339-8070-41B9-8C56-FCE6A954B20A}" type="datetimeFigureOut">
              <a:rPr lang="en-GB" smtClean="0"/>
              <a:pPr/>
              <a:t>29/07/2016</a:t>
            </a:fld>
            <a:endParaRPr lang="en-GB"/>
          </a:p>
        </p:txBody>
      </p:sp>
      <p:sp>
        <p:nvSpPr>
          <p:cNvPr id="4" name="Slide Image Placeholder 3"/>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870" tIns="45935" rIns="91870" bIns="45935" rtlCol="0" anchor="ctr"/>
          <a:lstStyle/>
          <a:p>
            <a:endParaRPr lang="en-GB"/>
          </a:p>
        </p:txBody>
      </p:sp>
      <p:sp>
        <p:nvSpPr>
          <p:cNvPr id="5" name="Notes Placeholder 4"/>
          <p:cNvSpPr>
            <a:spLocks noGrp="1"/>
          </p:cNvSpPr>
          <p:nvPr>
            <p:ph type="body" sz="quarter" idx="3"/>
          </p:nvPr>
        </p:nvSpPr>
        <p:spPr>
          <a:xfrm>
            <a:off x="685801" y="4724204"/>
            <a:ext cx="5486400" cy="4475559"/>
          </a:xfrm>
          <a:prstGeom prst="rect">
            <a:avLst/>
          </a:prstGeom>
        </p:spPr>
        <p:txBody>
          <a:bodyPr vert="horz" lIns="91870" tIns="45935" rIns="91870" bIns="45935"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6679"/>
            <a:ext cx="2971800" cy="497284"/>
          </a:xfrm>
          <a:prstGeom prst="rect">
            <a:avLst/>
          </a:prstGeom>
        </p:spPr>
        <p:txBody>
          <a:bodyPr vert="horz" lIns="91870" tIns="45935" rIns="91870" bIns="45935" rtlCol="0" anchor="b"/>
          <a:lstStyle>
            <a:lvl1pPr algn="l">
              <a:defRPr sz="1200"/>
            </a:lvl1pPr>
          </a:lstStyle>
          <a:p>
            <a:endParaRPr lang="en-GB"/>
          </a:p>
        </p:txBody>
      </p:sp>
      <p:sp>
        <p:nvSpPr>
          <p:cNvPr id="7" name="Slide Number Placeholder 6"/>
          <p:cNvSpPr>
            <a:spLocks noGrp="1"/>
          </p:cNvSpPr>
          <p:nvPr>
            <p:ph type="sldNum" sz="quarter" idx="5"/>
          </p:nvPr>
        </p:nvSpPr>
        <p:spPr>
          <a:xfrm>
            <a:off x="3884614" y="9446679"/>
            <a:ext cx="2971800" cy="497284"/>
          </a:xfrm>
          <a:prstGeom prst="rect">
            <a:avLst/>
          </a:prstGeom>
        </p:spPr>
        <p:txBody>
          <a:bodyPr vert="horz" lIns="91870" tIns="45935" rIns="91870" bIns="45935" rtlCol="0" anchor="b"/>
          <a:lstStyle>
            <a:lvl1pPr algn="r">
              <a:defRPr sz="1200"/>
            </a:lvl1pPr>
          </a:lstStyle>
          <a:p>
            <a:fld id="{A6BDDD65-FD22-4CA7-A284-EAA4AB59DB35}" type="slidenum">
              <a:rPr lang="en-GB" smtClean="0"/>
              <a:pPr/>
              <a:t>‹#›</a:t>
            </a:fld>
            <a:endParaRPr lang="en-GB"/>
          </a:p>
        </p:txBody>
      </p:sp>
    </p:spTree>
    <p:extLst>
      <p:ext uri="{BB962C8B-B14F-4D97-AF65-F5344CB8AC3E}">
        <p14:creationId xmlns:p14="http://schemas.microsoft.com/office/powerpoint/2010/main" val="42378517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6BDDD65-FD22-4CA7-A284-EAA4AB59DB35}" type="slidenum">
              <a:rPr lang="en-GB" smtClean="0"/>
              <a:pPr/>
              <a:t>1</a:t>
            </a:fld>
            <a:endParaRPr lang="en-GB" dirty="0"/>
          </a:p>
        </p:txBody>
      </p:sp>
    </p:spTree>
    <p:extLst>
      <p:ext uri="{BB962C8B-B14F-4D97-AF65-F5344CB8AC3E}">
        <p14:creationId xmlns:p14="http://schemas.microsoft.com/office/powerpoint/2010/main" val="2369780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BDDD65-FD22-4CA7-A284-EAA4AB59DB35}" type="slidenum">
              <a:rPr lang="en-GB" smtClean="0"/>
              <a:pPr/>
              <a:t>2</a:t>
            </a:fld>
            <a:endParaRPr lang="en-GB"/>
          </a:p>
        </p:txBody>
      </p:sp>
    </p:spTree>
    <p:extLst>
      <p:ext uri="{BB962C8B-B14F-4D97-AF65-F5344CB8AC3E}">
        <p14:creationId xmlns:p14="http://schemas.microsoft.com/office/powerpoint/2010/main" val="4168339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a:t>
            </a:r>
            <a:endParaRPr lang="en-GB" dirty="0"/>
          </a:p>
        </p:txBody>
      </p:sp>
      <p:sp>
        <p:nvSpPr>
          <p:cNvPr id="4" name="Slide Number Placeholder 3"/>
          <p:cNvSpPr>
            <a:spLocks noGrp="1"/>
          </p:cNvSpPr>
          <p:nvPr>
            <p:ph type="sldNum" sz="quarter" idx="10"/>
          </p:nvPr>
        </p:nvSpPr>
        <p:spPr/>
        <p:txBody>
          <a:bodyPr/>
          <a:lstStyle/>
          <a:p>
            <a:fld id="{A6BDDD65-FD22-4CA7-A284-EAA4AB59DB35}" type="slidenum">
              <a:rPr lang="en-GB" smtClean="0"/>
              <a:pPr/>
              <a:t>3</a:t>
            </a:fld>
            <a:endParaRPr lang="en-GB"/>
          </a:p>
        </p:txBody>
      </p:sp>
    </p:spTree>
    <p:extLst>
      <p:ext uri="{BB962C8B-B14F-4D97-AF65-F5344CB8AC3E}">
        <p14:creationId xmlns:p14="http://schemas.microsoft.com/office/powerpoint/2010/main" val="56021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BDDD65-FD22-4CA7-A284-EAA4AB59DB35}" type="slidenum">
              <a:rPr lang="en-GB" smtClean="0"/>
              <a:pPr/>
              <a:t>4</a:t>
            </a:fld>
            <a:endParaRPr lang="en-GB"/>
          </a:p>
        </p:txBody>
      </p:sp>
    </p:spTree>
    <p:extLst>
      <p:ext uri="{BB962C8B-B14F-4D97-AF65-F5344CB8AC3E}">
        <p14:creationId xmlns:p14="http://schemas.microsoft.com/office/powerpoint/2010/main" val="2750162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Having</a:t>
            </a:r>
            <a:r>
              <a:rPr lang="en-GB" baseline="0" dirty="0"/>
              <a:t> identified your gaps, practical guidance is provided in the following subsections on access, testing and treatment. The guidance focuses on the sorts of issues which you might be facing, what strategies you may find useful and resources that are available to help you. </a:t>
            </a:r>
            <a:endParaRPr lang="en-GB" dirty="0"/>
          </a:p>
        </p:txBody>
      </p:sp>
      <p:sp>
        <p:nvSpPr>
          <p:cNvPr id="4" name="Slide Number Placeholder 3"/>
          <p:cNvSpPr>
            <a:spLocks noGrp="1"/>
          </p:cNvSpPr>
          <p:nvPr>
            <p:ph type="sldNum" sz="quarter" idx="10"/>
          </p:nvPr>
        </p:nvSpPr>
        <p:spPr/>
        <p:txBody>
          <a:bodyPr/>
          <a:lstStyle/>
          <a:p>
            <a:fld id="{A6BDDD65-FD22-4CA7-A284-EAA4AB59DB35}" type="slidenum">
              <a:rPr lang="en-GB" smtClean="0"/>
              <a:pPr/>
              <a:t>6</a:t>
            </a:fld>
            <a:endParaRPr lang="en-GB"/>
          </a:p>
        </p:txBody>
      </p:sp>
    </p:spTree>
    <p:extLst>
      <p:ext uri="{BB962C8B-B14F-4D97-AF65-F5344CB8AC3E}">
        <p14:creationId xmlns:p14="http://schemas.microsoft.com/office/powerpoint/2010/main" val="4258446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BDDD65-FD22-4CA7-A284-EAA4AB59DB35}" type="slidenum">
              <a:rPr lang="en-GB" smtClean="0"/>
              <a:pPr/>
              <a:t>8</a:t>
            </a:fld>
            <a:endParaRPr lang="en-GB"/>
          </a:p>
        </p:txBody>
      </p:sp>
    </p:spTree>
    <p:extLst>
      <p:ext uri="{BB962C8B-B14F-4D97-AF65-F5344CB8AC3E}">
        <p14:creationId xmlns:p14="http://schemas.microsoft.com/office/powerpoint/2010/main" val="2682120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10" name="TextBox 9"/>
          <p:cNvSpPr txBox="1"/>
          <p:nvPr userDrawn="1"/>
        </p:nvSpPr>
        <p:spPr>
          <a:xfrm>
            <a:off x="360000" y="6300000"/>
            <a:ext cx="3168352" cy="677108"/>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91278F"/>
                </a:solidFill>
                <a:latin typeface="Arial" pitchFamily="34" charset="0"/>
                <a:cs typeface="Arial" pitchFamily="34" charset="0"/>
              </a:rPr>
              <a:t>www.thetruthabout</a:t>
            </a:r>
            <a:r>
              <a:rPr lang="en-US" sz="2000" b="1" dirty="0">
                <a:solidFill>
                  <a:srgbClr val="91278F"/>
                </a:solidFill>
                <a:latin typeface="Arial" pitchFamily="34" charset="0"/>
                <a:cs typeface="Arial" pitchFamily="34" charset="0"/>
              </a:rPr>
              <a:t>tb</a:t>
            </a:r>
            <a:r>
              <a:rPr lang="en-US" sz="2000" dirty="0">
                <a:solidFill>
                  <a:srgbClr val="91278F"/>
                </a:solidFill>
                <a:latin typeface="Arial" pitchFamily="34" charset="0"/>
                <a:cs typeface="Arial" pitchFamily="34" charset="0"/>
              </a:rPr>
              <a:t>.org</a:t>
            </a:r>
            <a:endParaRPr lang="en-GB" sz="2000" dirty="0">
              <a:solidFill>
                <a:srgbClr val="91278F"/>
              </a:solidFill>
              <a:latin typeface="Arial" pitchFamily="34" charset="0"/>
              <a:cs typeface="Arial" pitchFamily="34" charset="0"/>
            </a:endParaRPr>
          </a:p>
          <a:p>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a:t>
            </a:r>
            <a:endParaRPr lang="en-GB" dirty="0"/>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844824"/>
            <a:ext cx="2057400" cy="4281339"/>
          </a:xfrm>
        </p:spPr>
        <p:txBody>
          <a:bodyPr vert="eaVert"/>
          <a:lstStyle/>
          <a:p>
            <a:r>
              <a:rPr lang="en-US" dirty="0"/>
              <a:t>Click to edit Master title style</a:t>
            </a:r>
            <a:endParaRPr lang="en-GB" dirty="0"/>
          </a:p>
        </p:txBody>
      </p:sp>
      <p:sp>
        <p:nvSpPr>
          <p:cNvPr id="3" name="Vertical Text Placeholder 2"/>
          <p:cNvSpPr>
            <a:spLocks noGrp="1"/>
          </p:cNvSpPr>
          <p:nvPr>
            <p:ph type="body" orient="vert" idx="1"/>
          </p:nvPr>
        </p:nvSpPr>
        <p:spPr>
          <a:xfrm>
            <a:off x="457200" y="1844824"/>
            <a:ext cx="6019800" cy="4281339"/>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45869B1-A067-47B4-A7C4-DFDA7E848C51}" type="datetimeFigureOut">
              <a:rPr lang="en-GB" smtClean="0"/>
              <a:t>29/07/2016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4A47C0-5A3E-4ACA-ABBA-A9AE295EA847}" type="slidenum">
              <a:rPr lang="en-GB" smtClean="0"/>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45869B1-A067-47B4-A7C4-DFDA7E848C51}" type="datetimeFigureOut">
              <a:rPr lang="en-GB" smtClean="0"/>
              <a:t>29/07/2016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4A47C0-5A3E-4ACA-ABBA-A9AE295EA847}" type="slidenum">
              <a:rPr lang="en-GB" smtClean="0"/>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5869B1-A067-47B4-A7C4-DFDA7E848C51}" type="datetimeFigureOut">
              <a:rPr lang="en-GB" smtClean="0"/>
              <a:t>29/07/2016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4A47C0-5A3E-4ACA-ABBA-A9AE295EA847}" type="slidenum">
              <a:rPr lang="en-GB" smtClean="0"/>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45869B1-A067-47B4-A7C4-DFDA7E848C51}" type="datetimeFigureOut">
              <a:rPr lang="en-GB" smtClean="0"/>
              <a:t>29/07/2016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4A47C0-5A3E-4ACA-ABBA-A9AE295EA847}" type="slidenum">
              <a:rPr lang="en-GB" smtClean="0"/>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45869B1-A067-47B4-A7C4-DFDA7E848C51}" type="datetimeFigureOut">
              <a:rPr lang="en-GB" smtClean="0"/>
              <a:t>29/07/2016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4A47C0-5A3E-4ACA-ABBA-A9AE295EA847}" type="slidenum">
              <a:rPr lang="en-GB" smtClean="0"/>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45869B1-A067-47B4-A7C4-DFDA7E848C51}" type="datetimeFigureOut">
              <a:rPr lang="en-GB" smtClean="0"/>
              <a:t>29/07/2016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4A47C0-5A3E-4ACA-ABBA-A9AE295EA847}" type="slidenum">
              <a:rPr lang="en-GB" smtClean="0"/>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5869B1-A067-47B4-A7C4-DFDA7E848C51}" type="datetimeFigureOut">
              <a:rPr lang="en-GB" smtClean="0"/>
              <a:t>29/07/2016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4A47C0-5A3E-4ACA-ABBA-A9AE295EA847}" type="slidenum">
              <a:rPr lang="en-GB" smtClean="0"/>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5869B1-A067-47B4-A7C4-DFDA7E848C51}" type="datetimeFigureOut">
              <a:rPr lang="en-GB" smtClean="0"/>
              <a:t>29/07/2016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4A47C0-5A3E-4ACA-ABBA-A9AE295EA847}"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5869B1-A067-47B4-A7C4-DFDA7E848C51}" type="datetimeFigureOut">
              <a:rPr lang="en-GB" smtClean="0"/>
              <a:t>29/07/2016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4A47C0-5A3E-4ACA-ABBA-A9AE295EA847}" type="slidenum">
              <a:rPr lang="en-GB" smtClean="0"/>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45869B1-A067-47B4-A7C4-DFDA7E848C51}" type="datetimeFigureOut">
              <a:rPr lang="en-GB" smtClean="0"/>
              <a:t>29/07/2016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4A47C0-5A3E-4ACA-ABBA-A9AE295EA847}" type="slidenum">
              <a:rPr lang="en-GB" smtClean="0"/>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45869B1-A067-47B4-A7C4-DFDA7E848C51}" type="datetimeFigureOut">
              <a:rPr lang="en-GB" smtClean="0"/>
              <a:t>29/07/2016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4A47C0-5A3E-4ACA-ABBA-A9AE295EA847}"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457200" y="1844824"/>
            <a:ext cx="4038600" cy="428133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8200" y="1844824"/>
            <a:ext cx="4038600" cy="428133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a:t>
            </a:r>
            <a:endParaRPr lang="en-GB" dirty="0"/>
          </a:p>
        </p:txBody>
      </p:sp>
      <p:sp>
        <p:nvSpPr>
          <p:cNvPr id="3" name="Text Placeholder 2"/>
          <p:cNvSpPr>
            <a:spLocks noGrp="1"/>
          </p:cNvSpPr>
          <p:nvPr>
            <p:ph type="body" idx="1"/>
          </p:nvPr>
        </p:nvSpPr>
        <p:spPr>
          <a:xfrm>
            <a:off x="457200" y="1628799"/>
            <a:ext cx="4040188" cy="546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5" y="1628799"/>
            <a:ext cx="4041775" cy="546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7544" y="1772816"/>
            <a:ext cx="3008313" cy="1018034"/>
          </a:xfrm>
        </p:spPr>
        <p:txBody>
          <a:bodyPr anchor="b"/>
          <a:lstStyle>
            <a:lvl1pPr algn="l">
              <a:defRPr sz="2000" b="1"/>
            </a:lvl1pPr>
          </a:lstStyle>
          <a:p>
            <a:r>
              <a:rPr lang="en-US" dirty="0"/>
              <a:t>Click to edit Master title style</a:t>
            </a:r>
            <a:endParaRPr lang="en-GB" dirty="0"/>
          </a:p>
        </p:txBody>
      </p:sp>
      <p:sp>
        <p:nvSpPr>
          <p:cNvPr id="3" name="Content Placeholder 2"/>
          <p:cNvSpPr>
            <a:spLocks noGrp="1"/>
          </p:cNvSpPr>
          <p:nvPr>
            <p:ph idx="1"/>
          </p:nvPr>
        </p:nvSpPr>
        <p:spPr>
          <a:xfrm>
            <a:off x="3575050" y="1772816"/>
            <a:ext cx="5111750" cy="435334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457200" y="2852936"/>
            <a:ext cx="3008313" cy="327322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dirty="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19672" y="260648"/>
            <a:ext cx="5328592" cy="1143000"/>
          </a:xfrm>
          <a:prstGeom prst="rect">
            <a:avLst/>
          </a:prstGeom>
        </p:spPr>
        <p:txBody>
          <a:bodyPr vert="horz" lIns="91440" tIns="45720" rIns="91440" bIns="45720" rtlCol="0" anchor="ctr">
            <a:normAutofit/>
          </a:bodyPr>
          <a:lstStyle/>
          <a:p>
            <a:r>
              <a:rPr lang="en-US" dirty="0"/>
              <a:t>Click to edit master title</a:t>
            </a:r>
            <a:endParaRPr lang="en-GB" dirty="0"/>
          </a:p>
        </p:txBody>
      </p:sp>
      <p:sp>
        <p:nvSpPr>
          <p:cNvPr id="3" name="Text Placeholder 2"/>
          <p:cNvSpPr>
            <a:spLocks noGrp="1"/>
          </p:cNvSpPr>
          <p:nvPr>
            <p:ph type="body" idx="1"/>
          </p:nvPr>
        </p:nvSpPr>
        <p:spPr>
          <a:xfrm>
            <a:off x="457200" y="1844825"/>
            <a:ext cx="8229600" cy="417646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Box 8"/>
          <p:cNvSpPr txBox="1"/>
          <p:nvPr userDrawn="1"/>
        </p:nvSpPr>
        <p:spPr>
          <a:xfrm>
            <a:off x="360000" y="6300000"/>
            <a:ext cx="3168352" cy="677108"/>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91278F"/>
                </a:solidFill>
                <a:latin typeface="Arial" pitchFamily="34" charset="0"/>
                <a:cs typeface="Arial" pitchFamily="34" charset="0"/>
              </a:rPr>
              <a:t>www.thetruthabout</a:t>
            </a:r>
            <a:r>
              <a:rPr lang="en-US" sz="2000" b="1" dirty="0">
                <a:solidFill>
                  <a:srgbClr val="91278F"/>
                </a:solidFill>
                <a:latin typeface="Arial" pitchFamily="34" charset="0"/>
                <a:cs typeface="Arial" pitchFamily="34" charset="0"/>
              </a:rPr>
              <a:t>tb</a:t>
            </a:r>
            <a:r>
              <a:rPr lang="en-US" sz="2000" dirty="0">
                <a:solidFill>
                  <a:srgbClr val="91278F"/>
                </a:solidFill>
                <a:latin typeface="Arial" pitchFamily="34" charset="0"/>
                <a:cs typeface="Arial" pitchFamily="34" charset="0"/>
              </a:rPr>
              <a:t>.org</a:t>
            </a:r>
            <a:endParaRPr lang="en-GB" sz="2000" dirty="0">
              <a:solidFill>
                <a:srgbClr val="91278F"/>
              </a:solidFill>
              <a:latin typeface="Arial" pitchFamily="34" charset="0"/>
              <a:cs typeface="Arial" pitchFamily="34" charset="0"/>
            </a:endParaRPr>
          </a:p>
          <a:p>
            <a:endParaRPr lang="en-GB" dirty="0"/>
          </a:p>
        </p:txBody>
      </p:sp>
      <p:sp>
        <p:nvSpPr>
          <p:cNvPr id="10" name="TextBox 9"/>
          <p:cNvSpPr txBox="1"/>
          <p:nvPr userDrawn="1"/>
        </p:nvSpPr>
        <p:spPr>
          <a:xfrm>
            <a:off x="6840000" y="6300000"/>
            <a:ext cx="1944216"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a:solidFill>
                  <a:srgbClr val="91278F"/>
                </a:solidFill>
                <a:latin typeface="Arial" pitchFamily="34" charset="0"/>
                <a:cs typeface="Arial" pitchFamily="34" charset="0"/>
              </a:rPr>
              <a:t>www.tbalert.org</a:t>
            </a:r>
            <a:endParaRPr lang="en-GB" b="0" dirty="0"/>
          </a:p>
        </p:txBody>
      </p:sp>
      <p:pic>
        <p:nvPicPr>
          <p:cNvPr id="11" name="Picture 10" descr="logo-strapped-web.jpg"/>
          <p:cNvPicPr>
            <a:picLocks noChangeAspect="1"/>
          </p:cNvPicPr>
          <p:nvPr userDrawn="1"/>
        </p:nvPicPr>
        <p:blipFill>
          <a:blip r:embed="rId13" cstate="print"/>
          <a:stretch>
            <a:fillRect/>
          </a:stretch>
        </p:blipFill>
        <p:spPr>
          <a:xfrm>
            <a:off x="7308304" y="332656"/>
            <a:ext cx="1488304" cy="1165538"/>
          </a:xfrm>
          <a:prstGeom prst="rect">
            <a:avLst/>
          </a:prstGeom>
        </p:spPr>
      </p:pic>
      <p:sp>
        <p:nvSpPr>
          <p:cNvPr id="12" name="Rounded Rectangle 11"/>
          <p:cNvSpPr/>
          <p:nvPr userDrawn="1"/>
        </p:nvSpPr>
        <p:spPr>
          <a:xfrm>
            <a:off x="467544" y="6021288"/>
            <a:ext cx="8208912" cy="45719"/>
          </a:xfrm>
          <a:prstGeom prst="roundRect">
            <a:avLst/>
          </a:prstGeom>
          <a:solidFill>
            <a:srgbClr val="623F99"/>
          </a:solidFill>
          <a:ln>
            <a:solidFill>
              <a:srgbClr val="623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Franklin Gothic Demi"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j-lt"/>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j-lt"/>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j-lt"/>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5869B1-A067-47B4-A7C4-DFDA7E848C51}" type="datetimeFigureOut">
              <a:rPr lang="en-GB" smtClean="0"/>
              <a:t>29/07/2016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4A47C0-5A3E-4ACA-ABBA-A9AE295EA847}"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hyperlink" Target="http://www.tbalert.org/health-professionals/ltbi-toolkit" TargetMode="External"/><Relationship Id="rId2" Type="http://schemas.openxmlformats.org/officeDocument/2006/relationships/hyperlink" Target="http://www.thetruthabouttb.org/professionals/ltbi-toolkit" TargetMode="External"/><Relationship Id="rId1" Type="http://schemas.openxmlformats.org/officeDocument/2006/relationships/slideLayout" Target="../slideLayouts/slideLayout2.xml"/><Relationship Id="rId4" Type="http://schemas.openxmlformats.org/officeDocument/2006/relationships/hyperlink" Target="http://www.thetruthabouttb.org/professional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20888"/>
            <a:ext cx="7772400" cy="2808312"/>
          </a:xfrm>
        </p:spPr>
        <p:txBody>
          <a:bodyPr>
            <a:normAutofit fontScale="90000"/>
          </a:bodyPr>
          <a:lstStyle/>
          <a:p>
            <a:r>
              <a:rPr lang="en-US" b="1" dirty="0"/>
              <a:t/>
            </a:r>
            <a:br>
              <a:rPr lang="en-US" b="1" dirty="0"/>
            </a:br>
            <a:r>
              <a:rPr lang="en-US" b="1" dirty="0" smtClean="0"/>
              <a:t/>
            </a:r>
            <a:br>
              <a:rPr lang="en-US" b="1" dirty="0" smtClean="0"/>
            </a:br>
            <a:r>
              <a:rPr lang="en-US" b="1" dirty="0" smtClean="0"/>
              <a:t>An introduction to using</a:t>
            </a:r>
            <a:r>
              <a:rPr lang="en-US" b="1" dirty="0"/>
              <a:t/>
            </a:r>
            <a:br>
              <a:rPr lang="en-US" b="1" dirty="0"/>
            </a:br>
            <a:r>
              <a:rPr lang="en-US" b="1" dirty="0"/>
              <a:t>“Access, testing and treatment:</a:t>
            </a:r>
            <a:r>
              <a:rPr lang="en-GB" b="1" dirty="0"/>
              <a:t/>
            </a:r>
            <a:br>
              <a:rPr lang="en-GB" b="1" dirty="0"/>
            </a:br>
            <a:r>
              <a:rPr lang="en-US" b="1" dirty="0"/>
              <a:t>A toolkit for new entrant latent tuberculosis programmes</a:t>
            </a:r>
            <a:r>
              <a:rPr lang="en-US" b="1" dirty="0" smtClean="0"/>
              <a:t>”</a:t>
            </a:r>
            <a:br>
              <a:rPr lang="en-US" b="1" dirty="0" smtClean="0"/>
            </a:br>
            <a:r>
              <a:rPr lang="en-GB" dirty="0"/>
              <a:t/>
            </a:r>
            <a:br>
              <a:rPr lang="en-GB" dirty="0"/>
            </a:br>
            <a:endParaRPr lang="en-GB" dirty="0"/>
          </a:p>
        </p:txBody>
      </p:sp>
      <p:pic>
        <p:nvPicPr>
          <p:cNvPr id="7" name="Picture 2" descr="C:\Users\mike.mandelbaum\Pictures\Logo, 2014\logo-strapped-cmy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311558"/>
            <a:ext cx="1368152" cy="106959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PHE small logo high res.jpg"/>
          <p:cNvPicPr>
            <a:picLocks noChangeAspect="1"/>
          </p:cNvPicPr>
          <p:nvPr/>
        </p:nvPicPr>
        <p:blipFill>
          <a:blip r:embed="rId4" cstate="print"/>
          <a:stretch>
            <a:fillRect/>
          </a:stretch>
        </p:blipFill>
        <p:spPr>
          <a:xfrm>
            <a:off x="6804248" y="327600"/>
            <a:ext cx="1694329" cy="120664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Online access</a:t>
            </a:r>
            <a:endParaRPr lang="en-GB" dirty="0"/>
          </a:p>
        </p:txBody>
      </p:sp>
      <p:sp>
        <p:nvSpPr>
          <p:cNvPr id="3" name="Content Placeholder 2"/>
          <p:cNvSpPr>
            <a:spLocks noGrp="1"/>
          </p:cNvSpPr>
          <p:nvPr>
            <p:ph idx="1"/>
          </p:nvPr>
        </p:nvSpPr>
        <p:spPr>
          <a:xfrm>
            <a:off x="467544" y="2060848"/>
            <a:ext cx="7931224" cy="2952328"/>
          </a:xfrm>
        </p:spPr>
        <p:txBody>
          <a:bodyPr>
            <a:normAutofit fontScale="92500" lnSpcReduction="10000"/>
          </a:bodyPr>
          <a:lstStyle/>
          <a:p>
            <a:r>
              <a:rPr lang="en-GB" sz="2400" dirty="0" smtClean="0"/>
              <a:t>The toolkit can be accessed </a:t>
            </a:r>
            <a:r>
              <a:rPr lang="en-GB" sz="2400" dirty="0"/>
              <a:t>online at </a:t>
            </a:r>
            <a:r>
              <a:rPr lang="en-GB" sz="1500" dirty="0" smtClean="0"/>
              <a:t>(right click </a:t>
            </a:r>
            <a:r>
              <a:rPr lang="en-GB" sz="1500" dirty="0" smtClean="0"/>
              <a:t>&amp; ‘open hyperlink’)</a:t>
            </a:r>
            <a:endParaRPr lang="en-GB" sz="1500" dirty="0" smtClean="0">
              <a:hlinkClick r:id="rId2"/>
            </a:endParaRPr>
          </a:p>
          <a:p>
            <a:pPr marL="400050" lvl="1" indent="0">
              <a:buNone/>
            </a:pPr>
            <a:r>
              <a:rPr lang="en-GB" sz="2400" dirty="0">
                <a:hlinkClick r:id="rId2"/>
              </a:rPr>
              <a:t>www.thetruthabouttb.org/professionals/ltbi-toolkit</a:t>
            </a:r>
            <a:r>
              <a:rPr lang="en-GB" sz="2400" dirty="0"/>
              <a:t> </a:t>
            </a:r>
          </a:p>
          <a:p>
            <a:pPr marL="0" indent="0">
              <a:buNone/>
            </a:pPr>
            <a:r>
              <a:rPr lang="en-GB" sz="2400" dirty="0" smtClean="0"/>
              <a:t>     or </a:t>
            </a:r>
          </a:p>
          <a:p>
            <a:pPr marL="400050" lvl="1" indent="0">
              <a:buNone/>
            </a:pPr>
            <a:r>
              <a:rPr lang="en-GB" sz="2400" dirty="0">
                <a:hlinkClick r:id="rId3"/>
              </a:rPr>
              <a:t>www.tbalert.org/health-professionals/ltbi-toolkit</a:t>
            </a:r>
            <a:r>
              <a:rPr lang="en-GB" sz="2400" dirty="0"/>
              <a:t> </a:t>
            </a:r>
          </a:p>
          <a:p>
            <a:pPr marL="0" indent="0">
              <a:buNone/>
            </a:pPr>
            <a:endParaRPr lang="en-GB" sz="2400" dirty="0" smtClean="0"/>
          </a:p>
          <a:p>
            <a:r>
              <a:rPr lang="en-GB" sz="2400" dirty="0" smtClean="0"/>
              <a:t>Awareness, professional education and patient support resources can be accessed at or are signposted from </a:t>
            </a:r>
            <a:r>
              <a:rPr lang="en-GB" sz="2400" dirty="0" smtClean="0">
                <a:hlinkClick r:id="rId4"/>
              </a:rPr>
              <a:t>www.thetruthabout</a:t>
            </a:r>
            <a:r>
              <a:rPr lang="en-GB" sz="2400" b="1" dirty="0" smtClean="0">
                <a:hlinkClick r:id="rId4"/>
              </a:rPr>
              <a:t>tb</a:t>
            </a:r>
            <a:r>
              <a:rPr lang="en-GB" sz="2400" dirty="0" smtClean="0">
                <a:hlinkClick r:id="rId4"/>
              </a:rPr>
              <a:t>.org/professionals</a:t>
            </a:r>
            <a:endParaRPr lang="en-GB" sz="2400" dirty="0" smtClean="0"/>
          </a:p>
          <a:p>
            <a:pPr marL="0" indent="0">
              <a:buNone/>
            </a:pPr>
            <a:endParaRPr lang="en-GB" sz="2400" dirty="0" smtClean="0"/>
          </a:p>
          <a:p>
            <a:pPr marL="0" indent="0">
              <a:buNone/>
            </a:pPr>
            <a:endParaRPr lang="en-GB" sz="2400" dirty="0" smtClean="0"/>
          </a:p>
          <a:p>
            <a:pPr marL="0" indent="0">
              <a:buNone/>
            </a:pPr>
            <a:endParaRPr lang="en-GB" sz="2400" dirty="0"/>
          </a:p>
          <a:p>
            <a:pPr marL="0" indent="0">
              <a:buNone/>
            </a:pPr>
            <a:endParaRPr lang="en-GB" sz="2400" dirty="0" smtClean="0"/>
          </a:p>
        </p:txBody>
      </p:sp>
    </p:spTree>
    <p:extLst>
      <p:ext uri="{BB962C8B-B14F-4D97-AF65-F5344CB8AC3E}">
        <p14:creationId xmlns:p14="http://schemas.microsoft.com/office/powerpoint/2010/main" val="39433206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This toolkit….</a:t>
            </a:r>
          </a:p>
        </p:txBody>
      </p:sp>
      <p:sp>
        <p:nvSpPr>
          <p:cNvPr id="3" name="Content Placeholder 2"/>
          <p:cNvSpPr>
            <a:spLocks noGrp="1"/>
          </p:cNvSpPr>
          <p:nvPr>
            <p:ph idx="1"/>
          </p:nvPr>
        </p:nvSpPr>
        <p:spPr>
          <a:xfrm>
            <a:off x="457200" y="1628800"/>
            <a:ext cx="8229600" cy="4392489"/>
          </a:xfrm>
        </p:spPr>
        <p:txBody>
          <a:bodyPr>
            <a:normAutofit fontScale="77500" lnSpcReduction="20000"/>
          </a:bodyPr>
          <a:lstStyle/>
          <a:p>
            <a:pPr lvl="0"/>
            <a:r>
              <a:rPr lang="en-US" dirty="0" smtClean="0"/>
              <a:t>Was developed by TB Alert in partnership with Public Health England and NHS England</a:t>
            </a:r>
          </a:p>
          <a:p>
            <a:pPr lvl="0"/>
            <a:r>
              <a:rPr lang="en-US" dirty="0" smtClean="0"/>
              <a:t>Is part of </a:t>
            </a:r>
            <a:r>
              <a:rPr lang="en-US" i="1" dirty="0" smtClean="0"/>
              <a:t>The Truth About TB</a:t>
            </a:r>
            <a:r>
              <a:rPr lang="en-US" dirty="0" smtClean="0"/>
              <a:t>, TB Alert’s programme that raises public and professional awareness of TB</a:t>
            </a:r>
          </a:p>
          <a:p>
            <a:pPr lvl="0"/>
            <a:r>
              <a:rPr lang="en-US" dirty="0" smtClean="0"/>
              <a:t>Provides </a:t>
            </a:r>
            <a:r>
              <a:rPr lang="en-US" dirty="0"/>
              <a:t>practical guidance for local planning and implementation for all </a:t>
            </a:r>
            <a:r>
              <a:rPr lang="en-US" dirty="0" smtClean="0"/>
              <a:t>involved: planners and providers</a:t>
            </a:r>
            <a:endParaRPr lang="en-US" dirty="0"/>
          </a:p>
          <a:p>
            <a:pPr lvl="0"/>
            <a:r>
              <a:rPr lang="en-US" dirty="0"/>
              <a:t>Is adaptable to your local situation</a:t>
            </a:r>
          </a:p>
          <a:p>
            <a:pPr lvl="0"/>
            <a:r>
              <a:rPr lang="en-GB" dirty="0"/>
              <a:t>Supports local advocacy for TB services</a:t>
            </a:r>
          </a:p>
          <a:p>
            <a:pPr lvl="0"/>
            <a:r>
              <a:rPr lang="en-US" dirty="0"/>
              <a:t>Provides information on increasing uptake of latent TB testing and treatment</a:t>
            </a:r>
          </a:p>
          <a:p>
            <a:pPr lvl="0"/>
            <a:r>
              <a:rPr lang="en-US" dirty="0"/>
              <a:t>Signposts </a:t>
            </a:r>
            <a:r>
              <a:rPr lang="en-US" dirty="0" smtClean="0"/>
              <a:t>to useful </a:t>
            </a:r>
            <a:r>
              <a:rPr lang="en-US" dirty="0"/>
              <a:t>existing and new resources and materials</a:t>
            </a:r>
            <a:endParaRPr lang="en-GB" dirty="0"/>
          </a:p>
        </p:txBody>
      </p:sp>
    </p:spTree>
    <p:extLst>
      <p:ext uri="{BB962C8B-B14F-4D97-AF65-F5344CB8AC3E}">
        <p14:creationId xmlns:p14="http://schemas.microsoft.com/office/powerpoint/2010/main" val="3871904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01502"/>
            <a:ext cx="7021288" cy="1143000"/>
          </a:xfrm>
        </p:spPr>
        <p:txBody>
          <a:bodyPr>
            <a:normAutofit fontScale="90000"/>
          </a:bodyPr>
          <a:lstStyle/>
          <a:p>
            <a:r>
              <a:rPr lang="en-GB" dirty="0"/>
              <a:t>How </a:t>
            </a:r>
            <a:r>
              <a:rPr lang="en-GB" dirty="0" smtClean="0"/>
              <a:t>the </a:t>
            </a:r>
            <a:r>
              <a:rPr lang="en-GB" dirty="0"/>
              <a:t>toolkit was developed</a:t>
            </a:r>
          </a:p>
        </p:txBody>
      </p:sp>
      <p:sp>
        <p:nvSpPr>
          <p:cNvPr id="3" name="Content Placeholder 2"/>
          <p:cNvSpPr>
            <a:spLocks noGrp="1"/>
          </p:cNvSpPr>
          <p:nvPr>
            <p:ph idx="1"/>
          </p:nvPr>
        </p:nvSpPr>
        <p:spPr>
          <a:xfrm>
            <a:off x="467544" y="1403648"/>
            <a:ext cx="8229600" cy="4253922"/>
          </a:xfrm>
        </p:spPr>
        <p:txBody>
          <a:bodyPr>
            <a:normAutofit/>
          </a:bodyPr>
          <a:lstStyle/>
          <a:p>
            <a:r>
              <a:rPr lang="en-GB" sz="2400" dirty="0"/>
              <a:t>Field visits, teleconferences, interviews and local events in different parts of England highlighted the following:</a:t>
            </a:r>
          </a:p>
        </p:txBody>
      </p:sp>
      <p:sp>
        <p:nvSpPr>
          <p:cNvPr id="6" name="TextBox 5"/>
          <p:cNvSpPr txBox="1"/>
          <p:nvPr/>
        </p:nvSpPr>
        <p:spPr>
          <a:xfrm>
            <a:off x="2339752" y="4581128"/>
            <a:ext cx="3096344" cy="648072"/>
          </a:xfrm>
          <a:prstGeom prst="rect">
            <a:avLst/>
          </a:prstGeom>
          <a:noFill/>
        </p:spPr>
        <p:txBody>
          <a:bodyPr wrap="square" rtlCol="0">
            <a:spAutoFit/>
          </a:bodyPr>
          <a:lstStyle/>
          <a:p>
            <a:endParaRPr lang="en-GB" dirty="0"/>
          </a:p>
        </p:txBody>
      </p:sp>
      <p:sp>
        <p:nvSpPr>
          <p:cNvPr id="8" name="TextBox 7"/>
          <p:cNvSpPr txBox="1"/>
          <p:nvPr/>
        </p:nvSpPr>
        <p:spPr>
          <a:xfrm>
            <a:off x="2654829" y="2306783"/>
            <a:ext cx="6480720" cy="3170099"/>
          </a:xfrm>
          <a:prstGeom prst="rect">
            <a:avLst/>
          </a:prstGeom>
          <a:noFill/>
        </p:spPr>
        <p:txBody>
          <a:bodyPr wrap="square" rtlCol="0">
            <a:spAutoFit/>
          </a:bodyPr>
          <a:lstStyle/>
          <a:p>
            <a:endParaRPr lang="en-GB" sz="2000" dirty="0"/>
          </a:p>
          <a:p>
            <a:r>
              <a:rPr lang="en-GB" sz="2000" dirty="0"/>
              <a:t>Critical steps on the </a:t>
            </a:r>
            <a:r>
              <a:rPr lang="en-GB" sz="2000" b="1" dirty="0"/>
              <a:t>pathway</a:t>
            </a:r>
            <a:r>
              <a:rPr lang="en-GB" sz="2000" dirty="0"/>
              <a:t> which need to be addressed in all </a:t>
            </a:r>
            <a:r>
              <a:rPr lang="en-GB" sz="2000" dirty="0" smtClean="0"/>
              <a:t>areas</a:t>
            </a:r>
          </a:p>
          <a:p>
            <a:endParaRPr lang="en-GB" sz="2000" dirty="0"/>
          </a:p>
          <a:p>
            <a:r>
              <a:rPr lang="en-GB" sz="2000" dirty="0"/>
              <a:t>Common </a:t>
            </a:r>
            <a:r>
              <a:rPr lang="en-GB" sz="2000" b="1" dirty="0"/>
              <a:t>issues</a:t>
            </a:r>
            <a:r>
              <a:rPr lang="en-GB" sz="2000" dirty="0"/>
              <a:t> raised – Possible </a:t>
            </a:r>
            <a:r>
              <a:rPr lang="en-GB" sz="2000" b="1" dirty="0"/>
              <a:t>strategies</a:t>
            </a:r>
            <a:r>
              <a:rPr lang="en-GB" sz="2000" dirty="0"/>
              <a:t> to address these – </a:t>
            </a:r>
            <a:r>
              <a:rPr lang="en-GB" sz="2000" b="1" dirty="0" smtClean="0"/>
              <a:t>resources</a:t>
            </a:r>
            <a:r>
              <a:rPr lang="en-GB" sz="2000" dirty="0" smtClean="0"/>
              <a:t> </a:t>
            </a:r>
            <a:r>
              <a:rPr lang="en-GB" sz="2000" dirty="0"/>
              <a:t>which could help</a:t>
            </a:r>
          </a:p>
          <a:p>
            <a:pPr>
              <a:lnSpc>
                <a:spcPct val="200000"/>
              </a:lnSpc>
            </a:pPr>
            <a:r>
              <a:rPr lang="en-GB" sz="2000" dirty="0"/>
              <a:t>Examples of </a:t>
            </a:r>
            <a:r>
              <a:rPr lang="en-GB" sz="2000" b="1" dirty="0"/>
              <a:t>best </a:t>
            </a:r>
            <a:r>
              <a:rPr lang="en-GB" sz="2000" b="1" dirty="0" smtClean="0"/>
              <a:t>practice</a:t>
            </a:r>
            <a:endParaRPr lang="en-GB" sz="2000" dirty="0"/>
          </a:p>
          <a:p>
            <a:endParaRPr lang="en-GB" sz="2000" dirty="0" smtClean="0"/>
          </a:p>
          <a:p>
            <a:r>
              <a:rPr lang="en-GB" sz="2000" dirty="0" smtClean="0"/>
              <a:t>Challenges </a:t>
            </a:r>
            <a:r>
              <a:rPr lang="en-GB" sz="2000" dirty="0"/>
              <a:t>with ensuring </a:t>
            </a:r>
            <a:r>
              <a:rPr lang="en-GB" sz="2000" b="1" dirty="0"/>
              <a:t>uptake</a:t>
            </a:r>
          </a:p>
        </p:txBody>
      </p:sp>
      <p:sp>
        <p:nvSpPr>
          <p:cNvPr id="9" name="Notched Right Arrow 8"/>
          <p:cNvSpPr/>
          <p:nvPr/>
        </p:nvSpPr>
        <p:spPr>
          <a:xfrm>
            <a:off x="1420707" y="2583780"/>
            <a:ext cx="978408" cy="484632"/>
          </a:xfrm>
          <a:prstGeom prst="notched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0" name="Notched Right Arrow 9"/>
          <p:cNvSpPr/>
          <p:nvPr/>
        </p:nvSpPr>
        <p:spPr>
          <a:xfrm>
            <a:off x="1420707" y="3496782"/>
            <a:ext cx="978408" cy="484632"/>
          </a:xfrm>
          <a:prstGeom prst="notched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1" name="Notched Right Arrow 10"/>
          <p:cNvSpPr/>
          <p:nvPr/>
        </p:nvSpPr>
        <p:spPr>
          <a:xfrm>
            <a:off x="1458275" y="4365897"/>
            <a:ext cx="978408" cy="484632"/>
          </a:xfrm>
          <a:prstGeom prst="notched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2" name="Notched Right Arrow 10"/>
          <p:cNvSpPr/>
          <p:nvPr/>
        </p:nvSpPr>
        <p:spPr>
          <a:xfrm>
            <a:off x="1458275" y="5085184"/>
            <a:ext cx="978408" cy="484632"/>
          </a:xfrm>
          <a:prstGeom prst="notched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33862633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6635080" cy="1143000"/>
          </a:xfrm>
        </p:spPr>
        <p:txBody>
          <a:bodyPr>
            <a:noAutofit/>
          </a:bodyPr>
          <a:lstStyle/>
          <a:p>
            <a:r>
              <a:rPr lang="en-GB" sz="3600" dirty="0" smtClean="0"/>
              <a:t>The key to using the toolkit:</a:t>
            </a:r>
            <a:br>
              <a:rPr lang="en-GB" sz="3600" dirty="0" smtClean="0"/>
            </a:br>
            <a:r>
              <a:rPr lang="en-GB" sz="2800" dirty="0" smtClean="0"/>
              <a:t>Section </a:t>
            </a:r>
            <a:r>
              <a:rPr lang="en-GB" sz="2800" dirty="0"/>
              <a:t>2: LTBI testing and treatment pathway </a:t>
            </a:r>
            <a:r>
              <a:rPr lang="en-GB" sz="2800" dirty="0" smtClean="0"/>
              <a:t>(toolkit p13</a:t>
            </a:r>
            <a:r>
              <a:rPr lang="en-GB" sz="2800" dirty="0"/>
              <a:t>)</a:t>
            </a:r>
          </a:p>
        </p:txBody>
      </p:sp>
      <p:sp>
        <p:nvSpPr>
          <p:cNvPr id="5" name="Content Placeholder 4"/>
          <p:cNvSpPr>
            <a:spLocks noGrp="1"/>
          </p:cNvSpPr>
          <p:nvPr>
            <p:ph idx="1"/>
          </p:nvPr>
        </p:nvSpPr>
        <p:spPr/>
        <p:txBody>
          <a:bodyPr>
            <a:normAutofit/>
          </a:bodyPr>
          <a:lstStyle/>
          <a:p>
            <a:endParaRPr lang="en-GB" dirty="0"/>
          </a:p>
          <a:p>
            <a:endParaRPr lang="en-GB" dirty="0"/>
          </a:p>
          <a:p>
            <a:endParaRPr lang="en-GB" dirty="0"/>
          </a:p>
          <a:p>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920" y="1700808"/>
            <a:ext cx="8886161" cy="1609568"/>
          </a:xfrm>
          <a:prstGeom prst="rect">
            <a:avLst/>
          </a:prstGeom>
        </p:spPr>
      </p:pic>
      <p:sp>
        <p:nvSpPr>
          <p:cNvPr id="3" name="Rectangle 2"/>
          <p:cNvSpPr/>
          <p:nvPr/>
        </p:nvSpPr>
        <p:spPr>
          <a:xfrm>
            <a:off x="457200" y="3717032"/>
            <a:ext cx="8229600" cy="1938992"/>
          </a:xfrm>
          <a:prstGeom prst="rect">
            <a:avLst/>
          </a:prstGeom>
        </p:spPr>
        <p:txBody>
          <a:bodyPr wrap="square">
            <a:spAutoFit/>
          </a:bodyPr>
          <a:lstStyle/>
          <a:p>
            <a:pPr marL="342900" indent="-342900">
              <a:buFont typeface="Arial" panose="020B0604020202020204" pitchFamily="34" charset="0"/>
              <a:buChar char="•"/>
            </a:pPr>
            <a:r>
              <a:rPr lang="en-GB" sz="2000" dirty="0"/>
              <a:t>Although latent TB testing and treatment may be organised differently in different areas, there is a standard series of steps needed to implement the programme successfully</a:t>
            </a:r>
          </a:p>
          <a:p>
            <a:endParaRPr lang="en-GB" sz="2000" dirty="0"/>
          </a:p>
          <a:p>
            <a:pPr marL="342900" indent="-342900">
              <a:buFont typeface="Arial" panose="020B0604020202020204" pitchFamily="34" charset="0"/>
              <a:buChar char="•"/>
            </a:pPr>
            <a:r>
              <a:rPr lang="en-GB" sz="2000" dirty="0"/>
              <a:t>Ensuring the move from one step on the process to the next is as seamless as possible will </a:t>
            </a:r>
            <a:r>
              <a:rPr lang="en-GB" sz="2000" dirty="0" smtClean="0"/>
              <a:t>help keep </a:t>
            </a:r>
            <a:r>
              <a:rPr lang="en-GB" sz="2000" dirty="0"/>
              <a:t>patients on the </a:t>
            </a:r>
            <a:r>
              <a:rPr lang="en-GB" sz="2000" dirty="0" smtClean="0"/>
              <a:t>pathway</a:t>
            </a:r>
            <a:endParaRPr lang="en-GB" sz="2000" dirty="0"/>
          </a:p>
        </p:txBody>
      </p:sp>
    </p:spTree>
    <p:extLst>
      <p:ext uri="{BB962C8B-B14F-4D97-AF65-F5344CB8AC3E}">
        <p14:creationId xmlns:p14="http://schemas.microsoft.com/office/powerpoint/2010/main" val="5466589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Gap analysis</a:t>
            </a:r>
          </a:p>
        </p:txBody>
      </p:sp>
      <p:sp>
        <p:nvSpPr>
          <p:cNvPr id="3" name="Content Placeholder 2"/>
          <p:cNvSpPr>
            <a:spLocks noGrp="1"/>
          </p:cNvSpPr>
          <p:nvPr>
            <p:ph idx="1"/>
          </p:nvPr>
        </p:nvSpPr>
        <p:spPr>
          <a:xfrm>
            <a:off x="395536" y="1556792"/>
            <a:ext cx="8136904" cy="4176464"/>
          </a:xfrm>
        </p:spPr>
        <p:txBody>
          <a:bodyPr>
            <a:normAutofit/>
          </a:bodyPr>
          <a:lstStyle/>
          <a:p>
            <a:r>
              <a:rPr lang="en-GB" sz="2800" dirty="0"/>
              <a:t>Table 1 on pages 14-15 expands on each of these steps outlining:</a:t>
            </a:r>
          </a:p>
          <a:p>
            <a:pPr lvl="1"/>
            <a:r>
              <a:rPr lang="en-GB" sz="2400" dirty="0"/>
              <a:t>what needs to be </a:t>
            </a:r>
            <a:r>
              <a:rPr lang="en-GB" sz="2400" dirty="0" smtClean="0"/>
              <a:t>done, </a:t>
            </a:r>
            <a:r>
              <a:rPr lang="en-GB" sz="2400" dirty="0"/>
              <a:t>when and by whom</a:t>
            </a:r>
          </a:p>
          <a:p>
            <a:pPr lvl="1"/>
            <a:r>
              <a:rPr lang="en-GB" sz="2400" dirty="0"/>
              <a:t>what implementers need to know at each stage</a:t>
            </a:r>
          </a:p>
          <a:p>
            <a:pPr lvl="1"/>
            <a:r>
              <a:rPr lang="en-GB" sz="2400" dirty="0"/>
              <a:t>what patients need to know at each stage</a:t>
            </a:r>
          </a:p>
          <a:p>
            <a:r>
              <a:rPr lang="en-GB" sz="2800" dirty="0"/>
              <a:t>Whether you are starting afresh or already underway, </a:t>
            </a:r>
            <a:r>
              <a:rPr lang="en-GB" sz="2800" dirty="0" smtClean="0"/>
              <a:t>Table </a:t>
            </a:r>
            <a:r>
              <a:rPr lang="en-GB" sz="2800" dirty="0"/>
              <a:t>1 will help you identify what is already in place and working well and what parts of your local pathway need attention</a:t>
            </a:r>
          </a:p>
        </p:txBody>
      </p:sp>
    </p:spTree>
    <p:extLst>
      <p:ext uri="{BB962C8B-B14F-4D97-AF65-F5344CB8AC3E}">
        <p14:creationId xmlns:p14="http://schemas.microsoft.com/office/powerpoint/2010/main" val="41087791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6840760" cy="1143000"/>
          </a:xfrm>
        </p:spPr>
        <p:txBody>
          <a:bodyPr>
            <a:normAutofit/>
          </a:bodyPr>
          <a:lstStyle/>
          <a:p>
            <a:r>
              <a:rPr lang="en-GB" dirty="0"/>
              <a:t>Addressing the gaps (1)</a:t>
            </a:r>
          </a:p>
        </p:txBody>
      </p:sp>
      <p:sp>
        <p:nvSpPr>
          <p:cNvPr id="3" name="Content Placeholder 2"/>
          <p:cNvSpPr>
            <a:spLocks noGrp="1"/>
          </p:cNvSpPr>
          <p:nvPr>
            <p:ph idx="1"/>
          </p:nvPr>
        </p:nvSpPr>
        <p:spPr>
          <a:xfrm>
            <a:off x="457200" y="1556792"/>
            <a:ext cx="8229600" cy="4464497"/>
          </a:xfrm>
        </p:spPr>
        <p:txBody>
          <a:bodyPr>
            <a:normAutofit/>
          </a:bodyPr>
          <a:lstStyle/>
          <a:p>
            <a:r>
              <a:rPr lang="en-GB" sz="2800" dirty="0"/>
              <a:t>The </a:t>
            </a:r>
            <a:r>
              <a:rPr lang="en-GB" sz="2800" dirty="0" smtClean="0"/>
              <a:t>sub-sections </a:t>
            </a:r>
            <a:r>
              <a:rPr lang="en-GB" sz="2800" dirty="0"/>
              <a:t>entitled </a:t>
            </a:r>
            <a:r>
              <a:rPr lang="en-GB" sz="2800" dirty="0" smtClean="0"/>
              <a:t>‘Access’, ‘Test’ </a:t>
            </a:r>
            <a:r>
              <a:rPr lang="en-GB" sz="2800" dirty="0"/>
              <a:t>and </a:t>
            </a:r>
            <a:r>
              <a:rPr lang="en-GB" sz="2800" dirty="0" smtClean="0"/>
              <a:t>‘Treat’ </a:t>
            </a:r>
            <a:r>
              <a:rPr lang="en-GB" sz="2800" dirty="0"/>
              <a:t>will help you plan to address the gaps you have </a:t>
            </a:r>
            <a:r>
              <a:rPr lang="en-GB" sz="2800" dirty="0" smtClean="0"/>
              <a:t>identified</a:t>
            </a:r>
            <a:endParaRPr lang="en-GB" sz="2800" dirty="0"/>
          </a:p>
          <a:p>
            <a:r>
              <a:rPr lang="en-GB" sz="2800" dirty="0"/>
              <a:t>Common issues which arise at each step of the pathway are described together with strategies which may be employed to address </a:t>
            </a:r>
            <a:r>
              <a:rPr lang="en-GB" sz="2800" dirty="0" smtClean="0"/>
              <a:t>them</a:t>
            </a:r>
            <a:endParaRPr lang="en-GB" sz="2800" dirty="0"/>
          </a:p>
          <a:p>
            <a:r>
              <a:rPr lang="en-GB" sz="2800" dirty="0"/>
              <a:t>Strategies may involve networking, training, advocacy or practical interventions depending on the gap identified</a:t>
            </a:r>
          </a:p>
          <a:p>
            <a:endParaRPr lang="en-GB" dirty="0"/>
          </a:p>
        </p:txBody>
      </p:sp>
    </p:spTree>
    <p:extLst>
      <p:ext uri="{BB962C8B-B14F-4D97-AF65-F5344CB8AC3E}">
        <p14:creationId xmlns:p14="http://schemas.microsoft.com/office/powerpoint/2010/main" val="27524917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60648"/>
            <a:ext cx="6264696" cy="1143000"/>
          </a:xfrm>
        </p:spPr>
        <p:txBody>
          <a:bodyPr>
            <a:normAutofit/>
          </a:bodyPr>
          <a:lstStyle/>
          <a:p>
            <a:r>
              <a:rPr lang="en-GB" dirty="0"/>
              <a:t>Addressing the gaps (2)</a:t>
            </a:r>
          </a:p>
        </p:txBody>
      </p:sp>
      <p:sp>
        <p:nvSpPr>
          <p:cNvPr id="3" name="Content Placeholder 2"/>
          <p:cNvSpPr>
            <a:spLocks noGrp="1"/>
          </p:cNvSpPr>
          <p:nvPr>
            <p:ph idx="1"/>
          </p:nvPr>
        </p:nvSpPr>
        <p:spPr>
          <a:xfrm>
            <a:off x="457200" y="1628800"/>
            <a:ext cx="8229600" cy="4392489"/>
          </a:xfrm>
        </p:spPr>
        <p:txBody>
          <a:bodyPr>
            <a:normAutofit/>
          </a:bodyPr>
          <a:lstStyle/>
          <a:p>
            <a:r>
              <a:rPr lang="en-GB" sz="2800" dirty="0"/>
              <a:t>Resources are signposted to support strategies and help address any issues raised (a directory of resources can be found in Appendix 3) </a:t>
            </a:r>
          </a:p>
          <a:p>
            <a:r>
              <a:rPr lang="en-GB" sz="2800" dirty="0"/>
              <a:t>There are a number of best practice examples to show what has worked in different parts of England which may be </a:t>
            </a:r>
            <a:r>
              <a:rPr lang="en-GB" sz="2800" dirty="0" smtClean="0"/>
              <a:t>useful, or </a:t>
            </a:r>
            <a:r>
              <a:rPr lang="en-GB" sz="2800" dirty="0"/>
              <a:t>you could find your own best practice examples closer to home</a:t>
            </a:r>
          </a:p>
          <a:p>
            <a:endParaRPr lang="en-GB" dirty="0"/>
          </a:p>
          <a:p>
            <a:endParaRPr lang="en-GB" dirty="0"/>
          </a:p>
          <a:p>
            <a:endParaRPr lang="en-GB" dirty="0"/>
          </a:p>
        </p:txBody>
      </p:sp>
    </p:spTree>
    <p:extLst>
      <p:ext uri="{BB962C8B-B14F-4D97-AF65-F5344CB8AC3E}">
        <p14:creationId xmlns:p14="http://schemas.microsoft.com/office/powerpoint/2010/main" val="32278878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6624736" cy="1143000"/>
          </a:xfrm>
        </p:spPr>
        <p:txBody>
          <a:bodyPr>
            <a:normAutofit fontScale="90000"/>
          </a:bodyPr>
          <a:lstStyle/>
          <a:p>
            <a:r>
              <a:rPr lang="en-GB" dirty="0"/>
              <a:t>Section 3: Increasing uptake</a:t>
            </a:r>
          </a:p>
        </p:txBody>
      </p:sp>
      <p:sp>
        <p:nvSpPr>
          <p:cNvPr id="3" name="Content Placeholder 2"/>
          <p:cNvSpPr>
            <a:spLocks noGrp="1"/>
          </p:cNvSpPr>
          <p:nvPr>
            <p:ph idx="1"/>
          </p:nvPr>
        </p:nvSpPr>
        <p:spPr>
          <a:xfrm>
            <a:off x="457200" y="1628800"/>
            <a:ext cx="8229600" cy="4392489"/>
          </a:xfrm>
        </p:spPr>
        <p:txBody>
          <a:bodyPr>
            <a:noAutofit/>
          </a:bodyPr>
          <a:lstStyle/>
          <a:p>
            <a:r>
              <a:rPr lang="en-GB" sz="2800" dirty="0"/>
              <a:t>Uptake is an important concern in all areas so guidance is provided on	</a:t>
            </a:r>
          </a:p>
          <a:p>
            <a:pPr lvl="1"/>
            <a:r>
              <a:rPr lang="en-GB" sz="2400" dirty="0" smtClean="0"/>
              <a:t>Understanding and reaching new </a:t>
            </a:r>
            <a:r>
              <a:rPr lang="en-GB" sz="2400" dirty="0"/>
              <a:t>entrant communities</a:t>
            </a:r>
          </a:p>
          <a:p>
            <a:pPr lvl="1"/>
            <a:r>
              <a:rPr lang="en-GB" sz="2400" dirty="0" smtClean="0"/>
              <a:t>How to use social marketing techniques and behaviour change theory</a:t>
            </a:r>
            <a:endParaRPr lang="en-GB" sz="2400" dirty="0"/>
          </a:p>
          <a:p>
            <a:r>
              <a:rPr lang="en-GB" sz="2800" dirty="0" smtClean="0"/>
              <a:t>Partnership </a:t>
            </a:r>
            <a:r>
              <a:rPr lang="en-GB" sz="2800" dirty="0"/>
              <a:t>working with </a:t>
            </a:r>
            <a:r>
              <a:rPr lang="en-GB" sz="2800" dirty="0" smtClean="0"/>
              <a:t>relevant </a:t>
            </a:r>
            <a:r>
              <a:rPr lang="en-GB" sz="2800" dirty="0"/>
              <a:t>third sector organisations and communications departments in CCGs, public health and/or local authority departments is strongly </a:t>
            </a:r>
            <a:r>
              <a:rPr lang="en-GB" sz="2800" dirty="0" smtClean="0"/>
              <a:t>advised</a:t>
            </a:r>
            <a:endParaRPr lang="en-GB" sz="2800" dirty="0"/>
          </a:p>
        </p:txBody>
      </p:sp>
    </p:spTree>
    <p:extLst>
      <p:ext uri="{BB962C8B-B14F-4D97-AF65-F5344CB8AC3E}">
        <p14:creationId xmlns:p14="http://schemas.microsoft.com/office/powerpoint/2010/main" val="15953999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Distribution</a:t>
            </a:r>
            <a:endParaRPr lang="en-GB" dirty="0"/>
          </a:p>
        </p:txBody>
      </p:sp>
      <p:sp>
        <p:nvSpPr>
          <p:cNvPr id="3" name="Content Placeholder 2"/>
          <p:cNvSpPr>
            <a:spLocks noGrp="1"/>
          </p:cNvSpPr>
          <p:nvPr>
            <p:ph idx="1"/>
          </p:nvPr>
        </p:nvSpPr>
        <p:spPr>
          <a:xfrm>
            <a:off x="467544" y="1556792"/>
            <a:ext cx="7931224" cy="4176464"/>
          </a:xfrm>
        </p:spPr>
        <p:txBody>
          <a:bodyPr>
            <a:normAutofit fontScale="92500" lnSpcReduction="20000"/>
          </a:bodyPr>
          <a:lstStyle/>
          <a:p>
            <a:r>
              <a:rPr lang="en-GB" sz="3000" dirty="0" smtClean="0"/>
              <a:t>Page 8 describes stakeholders for whom the toolkit is relevant</a:t>
            </a:r>
          </a:p>
          <a:p>
            <a:r>
              <a:rPr lang="en-GB" sz="3000" dirty="0" smtClean="0"/>
              <a:t>Includes strategic, planning and delivery stakeholders in regional </a:t>
            </a:r>
            <a:r>
              <a:rPr lang="en-GB" sz="3000" dirty="0"/>
              <a:t>and local </a:t>
            </a:r>
            <a:r>
              <a:rPr lang="en-GB" sz="3000" dirty="0" smtClean="0"/>
              <a:t>TB structures, NHS, local authorities, public health and third sector</a:t>
            </a:r>
          </a:p>
          <a:p>
            <a:r>
              <a:rPr lang="en-GB" sz="3000" dirty="0" smtClean="0"/>
              <a:t>Regional and local TB leaders are encouraged to distribute the toolkit to stakeholders and monitor (and feed back to TB Alert and PHE on)how it is uses it as a practical tool in latent TB programming</a:t>
            </a:r>
          </a:p>
          <a:p>
            <a:endParaRPr lang="en-GB" dirty="0"/>
          </a:p>
        </p:txBody>
      </p:sp>
    </p:spTree>
    <p:extLst>
      <p:ext uri="{BB962C8B-B14F-4D97-AF65-F5344CB8AC3E}">
        <p14:creationId xmlns:p14="http://schemas.microsoft.com/office/powerpoint/2010/main" val="6153270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1027</TotalTime>
  <Words>589</Words>
  <Application>Microsoft Office PowerPoint</Application>
  <PresentationFormat>On-screen Show (4:3)</PresentationFormat>
  <Paragraphs>64</Paragraphs>
  <Slides>10</Slides>
  <Notes>6</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Office Theme</vt:lpstr>
      <vt:lpstr>Custom Design</vt:lpstr>
      <vt:lpstr>  An introduction to using “Access, testing and treatment: A toolkit for new entrant latent tuberculosis programmes”  </vt:lpstr>
      <vt:lpstr>This toolkit….</vt:lpstr>
      <vt:lpstr>How the toolkit was developed</vt:lpstr>
      <vt:lpstr>The key to using the toolkit: Section 2: LTBI testing and treatment pathway (toolkit p13)</vt:lpstr>
      <vt:lpstr>Gap analysis</vt:lpstr>
      <vt:lpstr>Addressing the gaps (1)</vt:lpstr>
      <vt:lpstr>Addressing the gaps (2)</vt:lpstr>
      <vt:lpstr>Section 3: Increasing uptake</vt:lpstr>
      <vt:lpstr>Distribution</vt:lpstr>
      <vt:lpstr>Online access</vt:lpstr>
    </vt:vector>
  </TitlesOfParts>
  <Company>TB Alert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Helen Clegg</dc:creator>
  <cp:lastModifiedBy>Sarah Anderson</cp:lastModifiedBy>
  <cp:revision>125</cp:revision>
  <cp:lastPrinted>2016-06-23T08:48:48Z</cp:lastPrinted>
  <dcterms:created xsi:type="dcterms:W3CDTF">2010-10-15T15:21:56Z</dcterms:created>
  <dcterms:modified xsi:type="dcterms:W3CDTF">2016-07-29T10:43:02Z</dcterms:modified>
</cp:coreProperties>
</file>