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48" r:id="rId2"/>
  </p:sldMasterIdLst>
  <p:notesMasterIdLst>
    <p:notesMasterId r:id="rId53"/>
  </p:notesMasterIdLst>
  <p:handoutMasterIdLst>
    <p:handoutMasterId r:id="rId54"/>
  </p:handoutMasterIdLst>
  <p:sldIdLst>
    <p:sldId id="256" r:id="rId3"/>
    <p:sldId id="318" r:id="rId4"/>
    <p:sldId id="258" r:id="rId5"/>
    <p:sldId id="298" r:id="rId6"/>
    <p:sldId id="259" r:id="rId7"/>
    <p:sldId id="261" r:id="rId8"/>
    <p:sldId id="262" r:id="rId9"/>
    <p:sldId id="263" r:id="rId10"/>
    <p:sldId id="264" r:id="rId11"/>
    <p:sldId id="304" r:id="rId12"/>
    <p:sldId id="265" r:id="rId13"/>
    <p:sldId id="312" r:id="rId14"/>
    <p:sldId id="266" r:id="rId15"/>
    <p:sldId id="269" r:id="rId16"/>
    <p:sldId id="270" r:id="rId17"/>
    <p:sldId id="271" r:id="rId18"/>
    <p:sldId id="273" r:id="rId19"/>
    <p:sldId id="274" r:id="rId20"/>
    <p:sldId id="315" r:id="rId21"/>
    <p:sldId id="275" r:id="rId22"/>
    <p:sldId id="276" r:id="rId23"/>
    <p:sldId id="316" r:id="rId24"/>
    <p:sldId id="314" r:id="rId25"/>
    <p:sldId id="277" r:id="rId26"/>
    <p:sldId id="278" r:id="rId27"/>
    <p:sldId id="279" r:id="rId28"/>
    <p:sldId id="309" r:id="rId29"/>
    <p:sldId id="272" r:id="rId30"/>
    <p:sldId id="280" r:id="rId31"/>
    <p:sldId id="306" r:id="rId32"/>
    <p:sldId id="307" r:id="rId33"/>
    <p:sldId id="310" r:id="rId34"/>
    <p:sldId id="308" r:id="rId35"/>
    <p:sldId id="283" r:id="rId36"/>
    <p:sldId id="284" r:id="rId37"/>
    <p:sldId id="285" r:id="rId38"/>
    <p:sldId id="286" r:id="rId39"/>
    <p:sldId id="311" r:id="rId40"/>
    <p:sldId id="288" r:id="rId41"/>
    <p:sldId id="313" r:id="rId42"/>
    <p:sldId id="289" r:id="rId43"/>
    <p:sldId id="290" r:id="rId44"/>
    <p:sldId id="291" r:id="rId45"/>
    <p:sldId id="297" r:id="rId46"/>
    <p:sldId id="317" r:id="rId47"/>
    <p:sldId id="292" r:id="rId48"/>
    <p:sldId id="293" r:id="rId49"/>
    <p:sldId id="295" r:id="rId50"/>
    <p:sldId id="302" r:id="rId51"/>
    <p:sldId id="319" r:id="rId52"/>
  </p:sldIdLst>
  <p:sldSz cx="9144000" cy="6858000" type="screen4x3"/>
  <p:notesSz cx="6858000" cy="9525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F1F63"/>
    <a:srgbClr val="91278F"/>
    <a:srgbClr val="002B5C"/>
    <a:srgbClr val="4D75B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14" autoAdjust="0"/>
    <p:restoredTop sz="72240" autoAdjust="0"/>
  </p:normalViewPr>
  <p:slideViewPr>
    <p:cSldViewPr>
      <p:cViewPr>
        <p:scale>
          <a:sx n="80" d="100"/>
          <a:sy n="80" d="100"/>
        </p:scale>
        <p:origin x="-852" y="198"/>
      </p:cViewPr>
      <p:guideLst>
        <p:guide orient="horz" pos="2160"/>
        <p:guide pos="2880"/>
      </p:guideLst>
    </p:cSldViewPr>
  </p:slideViewPr>
  <p:outlineViewPr>
    <p:cViewPr>
      <p:scale>
        <a:sx n="33" d="100"/>
        <a:sy n="33" d="100"/>
      </p:scale>
      <p:origin x="0" y="33126"/>
    </p:cViewPr>
  </p:outlineViewPr>
  <p:notesTextViewPr>
    <p:cViewPr>
      <p:scale>
        <a:sx n="100" d="100"/>
        <a:sy n="100" d="100"/>
      </p:scale>
      <p:origin x="0" y="0"/>
    </p:cViewPr>
  </p:notesTextViewPr>
  <p:sorterViewPr>
    <p:cViewPr>
      <p:scale>
        <a:sx n="66" d="100"/>
        <a:sy n="66" d="100"/>
      </p:scale>
      <p:origin x="0" y="3210"/>
    </p:cViewPr>
  </p:sorterViewPr>
  <p:notesViewPr>
    <p:cSldViewPr>
      <p:cViewPr varScale="1">
        <p:scale>
          <a:sx n="55" d="100"/>
          <a:sy n="55" d="100"/>
        </p:scale>
        <p:origin x="-2856" y="-102"/>
      </p:cViewPr>
      <p:guideLst>
        <p:guide orient="horz" pos="300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762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76250"/>
          </a:xfrm>
          <a:prstGeom prst="rect">
            <a:avLst/>
          </a:prstGeom>
        </p:spPr>
        <p:txBody>
          <a:bodyPr vert="horz" lIns="91440" tIns="45720" rIns="91440" bIns="45720" rtlCol="0"/>
          <a:lstStyle>
            <a:lvl1pPr algn="r">
              <a:defRPr sz="1200"/>
            </a:lvl1pPr>
          </a:lstStyle>
          <a:p>
            <a:fld id="{08D4D39A-F75D-404E-BC48-1FEBC407C000}" type="datetimeFigureOut">
              <a:rPr lang="en-GB" smtClean="0"/>
              <a:pPr/>
              <a:t>16/05/2016</a:t>
            </a:fld>
            <a:endParaRPr lang="en-GB"/>
          </a:p>
        </p:txBody>
      </p:sp>
      <p:sp>
        <p:nvSpPr>
          <p:cNvPr id="4" name="Footer Placeholder 3"/>
          <p:cNvSpPr>
            <a:spLocks noGrp="1"/>
          </p:cNvSpPr>
          <p:nvPr>
            <p:ph type="ftr" sz="quarter" idx="2"/>
          </p:nvPr>
        </p:nvSpPr>
        <p:spPr>
          <a:xfrm>
            <a:off x="0" y="9047163"/>
            <a:ext cx="2971800" cy="47625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9047163"/>
            <a:ext cx="2971800" cy="476250"/>
          </a:xfrm>
          <a:prstGeom prst="rect">
            <a:avLst/>
          </a:prstGeom>
        </p:spPr>
        <p:txBody>
          <a:bodyPr vert="horz" lIns="91440" tIns="45720" rIns="91440" bIns="45720" rtlCol="0" anchor="b"/>
          <a:lstStyle>
            <a:lvl1pPr algn="r">
              <a:defRPr sz="1200"/>
            </a:lvl1pPr>
          </a:lstStyle>
          <a:p>
            <a:fld id="{2FE3AA32-E0BA-45C9-8BAF-4D137D1AE833}" type="slidenum">
              <a:rPr lang="en-GB" smtClean="0"/>
              <a:pPr/>
              <a:t>‹#›</a:t>
            </a:fld>
            <a:endParaRPr lang="en-GB"/>
          </a:p>
        </p:txBody>
      </p:sp>
    </p:spTree>
    <p:extLst>
      <p:ext uri="{BB962C8B-B14F-4D97-AF65-F5344CB8AC3E}">
        <p14:creationId xmlns="" xmlns:p14="http://schemas.microsoft.com/office/powerpoint/2010/main" val="31532391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7625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76250"/>
          </a:xfrm>
          <a:prstGeom prst="rect">
            <a:avLst/>
          </a:prstGeom>
        </p:spPr>
        <p:txBody>
          <a:bodyPr vert="horz" lIns="91440" tIns="45720" rIns="91440" bIns="45720" rtlCol="0"/>
          <a:lstStyle>
            <a:lvl1pPr algn="r">
              <a:defRPr sz="1200"/>
            </a:lvl1pPr>
          </a:lstStyle>
          <a:p>
            <a:fld id="{66532339-8070-41B9-8C56-FCE6A954B20A}" type="datetimeFigureOut">
              <a:rPr lang="en-GB" smtClean="0"/>
              <a:pPr/>
              <a:t>16/05/2016</a:t>
            </a:fld>
            <a:endParaRPr lang="en-GB" dirty="0"/>
          </a:p>
        </p:txBody>
      </p:sp>
      <p:sp>
        <p:nvSpPr>
          <p:cNvPr id="4" name="Slide Image Placeholder 3"/>
          <p:cNvSpPr>
            <a:spLocks noGrp="1" noRot="1" noChangeAspect="1"/>
          </p:cNvSpPr>
          <p:nvPr>
            <p:ph type="sldImg" idx="2"/>
          </p:nvPr>
        </p:nvSpPr>
        <p:spPr>
          <a:xfrm>
            <a:off x="1047750" y="714375"/>
            <a:ext cx="4762500" cy="357187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524375"/>
            <a:ext cx="5486400" cy="42862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047097"/>
            <a:ext cx="2971800" cy="47625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9047097"/>
            <a:ext cx="2971800" cy="476250"/>
          </a:xfrm>
          <a:prstGeom prst="rect">
            <a:avLst/>
          </a:prstGeom>
        </p:spPr>
        <p:txBody>
          <a:bodyPr vert="horz" lIns="91440" tIns="45720" rIns="91440" bIns="45720" rtlCol="0" anchor="b"/>
          <a:lstStyle>
            <a:lvl1pPr algn="r">
              <a:defRPr sz="1200"/>
            </a:lvl1pPr>
          </a:lstStyle>
          <a:p>
            <a:fld id="{A6BDDD65-FD22-4CA7-A284-EAA4AB59DB35}" type="slidenum">
              <a:rPr lang="en-GB" smtClean="0"/>
              <a:pPr/>
              <a:t>‹#›</a:t>
            </a:fld>
            <a:endParaRPr lang="en-GB" dirty="0"/>
          </a:p>
        </p:txBody>
      </p:sp>
    </p:spTree>
    <p:extLst>
      <p:ext uri="{BB962C8B-B14F-4D97-AF65-F5344CB8AC3E}">
        <p14:creationId xmlns="" xmlns:p14="http://schemas.microsoft.com/office/powerpoint/2010/main" val="3478396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6BDDD65-FD22-4CA7-A284-EAA4AB59DB35}" type="slidenum">
              <a:rPr lang="en-GB" smtClean="0"/>
              <a:pPr/>
              <a:t>1</a:t>
            </a:fld>
            <a:endParaRPr lang="en-GB" dirty="0"/>
          </a:p>
        </p:txBody>
      </p:sp>
    </p:spTree>
    <p:extLst>
      <p:ext uri="{BB962C8B-B14F-4D97-AF65-F5344CB8AC3E}">
        <p14:creationId xmlns="" xmlns:p14="http://schemas.microsoft.com/office/powerpoint/2010/main" val="1486402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6BDDD65-FD22-4CA7-A284-EAA4AB59DB35}" type="slidenum">
              <a:rPr lang="en-GB" smtClean="0"/>
              <a:pPr/>
              <a:t>2</a:t>
            </a:fld>
            <a:endParaRPr lang="en-GB" dirty="0"/>
          </a:p>
        </p:txBody>
      </p:sp>
    </p:spTree>
    <p:extLst>
      <p:ext uri="{BB962C8B-B14F-4D97-AF65-F5344CB8AC3E}">
        <p14:creationId xmlns="" xmlns:p14="http://schemas.microsoft.com/office/powerpoint/2010/main" val="1486402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What about stigma and the importance of patient-centred care?</a:t>
            </a:r>
            <a:endParaRPr lang="en-GB" dirty="0"/>
          </a:p>
        </p:txBody>
      </p:sp>
      <p:sp>
        <p:nvSpPr>
          <p:cNvPr id="4" name="Slide Number Placeholder 3"/>
          <p:cNvSpPr>
            <a:spLocks noGrp="1"/>
          </p:cNvSpPr>
          <p:nvPr>
            <p:ph type="sldNum" sz="quarter" idx="10"/>
          </p:nvPr>
        </p:nvSpPr>
        <p:spPr/>
        <p:txBody>
          <a:bodyPr/>
          <a:lstStyle/>
          <a:p>
            <a:fld id="{A6BDDD65-FD22-4CA7-A284-EAA4AB59DB35}" type="slidenum">
              <a:rPr lang="en-GB" smtClean="0"/>
              <a:pPr/>
              <a:t>3</a:t>
            </a:fld>
            <a:endParaRPr lang="en-GB" dirty="0"/>
          </a:p>
        </p:txBody>
      </p:sp>
    </p:spTree>
    <p:extLst>
      <p:ext uri="{BB962C8B-B14F-4D97-AF65-F5344CB8AC3E}">
        <p14:creationId xmlns="" xmlns:p14="http://schemas.microsoft.com/office/powerpoint/2010/main" val="3022585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extLst>
      <p:ext uri="{BB962C8B-B14F-4D97-AF65-F5344CB8AC3E}">
        <p14:creationId xmlns="" xmlns:p14="http://schemas.microsoft.com/office/powerpoint/2010/main" val="918024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6BDDD65-FD22-4CA7-A284-EAA4AB59DB35}" type="slidenum">
              <a:rPr lang="en-GB" smtClean="0"/>
              <a:pPr/>
              <a:t>24</a:t>
            </a:fld>
            <a:endParaRPr lang="en-GB" dirty="0"/>
          </a:p>
        </p:txBody>
      </p:sp>
    </p:spTree>
    <p:extLst>
      <p:ext uri="{BB962C8B-B14F-4D97-AF65-F5344CB8AC3E}">
        <p14:creationId xmlns="" xmlns:p14="http://schemas.microsoft.com/office/powerpoint/2010/main" val="2247008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6BDDD65-FD22-4CA7-A284-EAA4AB59DB35}" type="slidenum">
              <a:rPr lang="en-GB" smtClean="0"/>
              <a:pPr/>
              <a:t>50</a:t>
            </a:fld>
            <a:endParaRPr lang="en-GB" dirty="0"/>
          </a:p>
        </p:txBody>
      </p:sp>
    </p:spTree>
    <p:extLst>
      <p:ext uri="{BB962C8B-B14F-4D97-AF65-F5344CB8AC3E}">
        <p14:creationId xmlns="" xmlns:p14="http://schemas.microsoft.com/office/powerpoint/2010/main" val="1486402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1437C32-2E76-49CF-A7AA-303E5100CE36}" type="datetimeFigureOut">
              <a:rPr lang="en-GB" smtClean="0"/>
              <a:pPr/>
              <a:t>16/05/2016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425EDE-9255-47A6-B035-6A777D6A163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437C32-2E76-49CF-A7AA-303E5100CE36}" type="datetimeFigureOut">
              <a:rPr lang="en-GB" smtClean="0"/>
              <a:pPr/>
              <a:t>16/05/2016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425EDE-9255-47A6-B035-6A777D6A163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437C32-2E76-49CF-A7AA-303E5100CE36}" type="datetimeFigureOut">
              <a:rPr lang="en-GB" smtClean="0"/>
              <a:pPr/>
              <a:t>16/05/2016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425EDE-9255-47A6-B035-6A777D6A1638}"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844824"/>
            <a:ext cx="4038600" cy="42813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844824"/>
            <a:ext cx="4038600" cy="42813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GB" dirty="0"/>
          </a:p>
        </p:txBody>
      </p:sp>
      <p:sp>
        <p:nvSpPr>
          <p:cNvPr id="3" name="Text Placeholder 2"/>
          <p:cNvSpPr>
            <a:spLocks noGrp="1"/>
          </p:cNvSpPr>
          <p:nvPr>
            <p:ph type="body" idx="1"/>
          </p:nvPr>
        </p:nvSpPr>
        <p:spPr>
          <a:xfrm>
            <a:off x="457200" y="1628799"/>
            <a:ext cx="4040188" cy="546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628799"/>
            <a:ext cx="4041775" cy="546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544" y="1772816"/>
            <a:ext cx="3008313" cy="1018034"/>
          </a:xfrm>
        </p:spPr>
        <p:txBody>
          <a:bodyPr anchor="b"/>
          <a:lstStyle>
            <a:lvl1pPr algn="l">
              <a:defRPr sz="2000" b="1"/>
            </a:lvl1pPr>
          </a:lstStyle>
          <a:p>
            <a:r>
              <a:rPr lang="en-US" dirty="0" smtClean="0"/>
              <a:t>Click to edit Master title style</a:t>
            </a:r>
            <a:endParaRPr lang="en-GB" dirty="0"/>
          </a:p>
        </p:txBody>
      </p:sp>
      <p:sp>
        <p:nvSpPr>
          <p:cNvPr id="3" name="Content Placeholder 2"/>
          <p:cNvSpPr>
            <a:spLocks noGrp="1"/>
          </p:cNvSpPr>
          <p:nvPr>
            <p:ph idx="1"/>
          </p:nvPr>
        </p:nvSpPr>
        <p:spPr>
          <a:xfrm>
            <a:off x="3575050" y="1772816"/>
            <a:ext cx="5111750" cy="435334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457200" y="2852936"/>
            <a:ext cx="3008313" cy="327322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437C32-2E76-49CF-A7AA-303E5100CE36}" type="datetimeFigureOut">
              <a:rPr lang="en-GB" smtClean="0"/>
              <a:pPr/>
              <a:t>16/05/2016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425EDE-9255-47A6-B035-6A777D6A1638}" type="slidenum">
              <a:rPr lang="en-GB" smtClean="0"/>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GB"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44824"/>
            <a:ext cx="2057400" cy="4281339"/>
          </a:xfrm>
        </p:spPr>
        <p:txBody>
          <a:bodyPr vert="eaVert"/>
          <a:lstStyle/>
          <a:p>
            <a:r>
              <a:rPr lang="en-US" dirty="0" smtClean="0"/>
              <a:t>Click to edit Master title style</a:t>
            </a:r>
            <a:endParaRPr lang="en-GB" dirty="0"/>
          </a:p>
        </p:txBody>
      </p:sp>
      <p:sp>
        <p:nvSpPr>
          <p:cNvPr id="3" name="Vertical Text Placeholder 2"/>
          <p:cNvSpPr>
            <a:spLocks noGrp="1"/>
          </p:cNvSpPr>
          <p:nvPr>
            <p:ph type="body" orient="vert" idx="1"/>
          </p:nvPr>
        </p:nvSpPr>
        <p:spPr>
          <a:xfrm>
            <a:off x="457200" y="1844824"/>
            <a:ext cx="6019800" cy="4281339"/>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pPr lvl="0"/>
            <a:endParaRPr lang="en-GB" noProof="0" dirty="0" smtClean="0"/>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868684AC-A54D-429D-9C14-FC1FD3E20016}" type="slidenum">
              <a:rPr lang="en-GB"/>
              <a:pPr>
                <a:defRPr/>
              </a:pPr>
              <a:t>‹#›</a:t>
            </a:fld>
            <a:endParaRPr lang="en-GB"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GB"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GB" dirty="0"/>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AFEB7E87-EF67-41E3-9816-0E2DEB882062}"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437C32-2E76-49CF-A7AA-303E5100CE36}" type="datetimeFigureOut">
              <a:rPr lang="en-GB" smtClean="0"/>
              <a:pPr/>
              <a:t>16/05/2016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425EDE-9255-47A6-B035-6A777D6A163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1437C32-2E76-49CF-A7AA-303E5100CE36}" type="datetimeFigureOut">
              <a:rPr lang="en-GB" smtClean="0"/>
              <a:pPr/>
              <a:t>16/05/2016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425EDE-9255-47A6-B035-6A777D6A163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1437C32-2E76-49CF-A7AA-303E5100CE36}" type="datetimeFigureOut">
              <a:rPr lang="en-GB" smtClean="0"/>
              <a:pPr/>
              <a:t>16/05/2016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1425EDE-9255-47A6-B035-6A777D6A163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1437C32-2E76-49CF-A7AA-303E5100CE36}" type="datetimeFigureOut">
              <a:rPr lang="en-GB" smtClean="0"/>
              <a:pPr/>
              <a:t>16/05/2016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1425EDE-9255-47A6-B035-6A777D6A163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437C32-2E76-49CF-A7AA-303E5100CE36}" type="datetimeFigureOut">
              <a:rPr lang="en-GB" smtClean="0"/>
              <a:pPr/>
              <a:t>16/05/2016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1425EDE-9255-47A6-B035-6A777D6A163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437C32-2E76-49CF-A7AA-303E5100CE36}" type="datetimeFigureOut">
              <a:rPr lang="en-GB" smtClean="0"/>
              <a:pPr/>
              <a:t>16/05/2016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425EDE-9255-47A6-B035-6A777D6A163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437C32-2E76-49CF-A7AA-303E5100CE36}" type="datetimeFigureOut">
              <a:rPr lang="en-GB" smtClean="0"/>
              <a:pPr/>
              <a:t>16/05/2016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425EDE-9255-47A6-B035-6A777D6A163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437C32-2E76-49CF-A7AA-303E5100CE36}" type="datetimeFigureOut">
              <a:rPr lang="en-GB" smtClean="0"/>
              <a:pPr/>
              <a:t>16/05/2016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425EDE-9255-47A6-B035-6A777D6A1638}" type="slidenum">
              <a:rPr lang="en-GB" smtClean="0"/>
              <a:pPr/>
              <a:t>‹#›</a:t>
            </a:fld>
            <a:endParaRPr lang="en-GB"/>
          </a:p>
        </p:txBody>
      </p:sp>
      <p:pic>
        <p:nvPicPr>
          <p:cNvPr id="7" name="Picture 6" descr="TruthTB.jpg"/>
          <p:cNvPicPr>
            <a:picLocks noChangeAspect="1"/>
          </p:cNvPicPr>
          <p:nvPr userDrawn="1"/>
        </p:nvPicPr>
        <p:blipFill>
          <a:blip r:embed="rId13" cstate="screen"/>
          <a:stretch>
            <a:fillRect/>
          </a:stretch>
        </p:blipFill>
        <p:spPr>
          <a:xfrm>
            <a:off x="251520" y="324000"/>
            <a:ext cx="900000" cy="900000"/>
          </a:xfrm>
          <a:prstGeom prst="rect">
            <a:avLst/>
          </a:prstGeom>
        </p:spPr>
      </p:pic>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35696" y="260648"/>
            <a:ext cx="6861448" cy="1143000"/>
          </a:xfrm>
          <a:prstGeom prst="rect">
            <a:avLst/>
          </a:prstGeom>
        </p:spPr>
        <p:txBody>
          <a:bodyPr vert="horz" lIns="91440" tIns="45720" rIns="91440" bIns="45720" rtlCol="0" anchor="ctr">
            <a:normAutofit/>
          </a:bodyPr>
          <a:lstStyle/>
          <a:p>
            <a:r>
              <a:rPr lang="en-US" dirty="0" smtClean="0"/>
              <a:t>Click to edit master title</a:t>
            </a:r>
            <a:endParaRPr lang="en-GB" dirty="0"/>
          </a:p>
        </p:txBody>
      </p:sp>
      <p:sp>
        <p:nvSpPr>
          <p:cNvPr id="3" name="Text Placeholder 2"/>
          <p:cNvSpPr>
            <a:spLocks noGrp="1"/>
          </p:cNvSpPr>
          <p:nvPr>
            <p:ph type="body" idx="1"/>
          </p:nvPr>
        </p:nvSpPr>
        <p:spPr>
          <a:xfrm>
            <a:off x="457200" y="1844825"/>
            <a:ext cx="8280000" cy="417646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7" name="Picture 6" descr="TruthTB.jpg"/>
          <p:cNvPicPr>
            <a:picLocks noChangeAspect="1"/>
          </p:cNvPicPr>
          <p:nvPr userDrawn="1"/>
        </p:nvPicPr>
        <p:blipFill>
          <a:blip r:embed="rId14" cstate="screen"/>
          <a:stretch>
            <a:fillRect/>
          </a:stretch>
        </p:blipFill>
        <p:spPr>
          <a:xfrm>
            <a:off x="251520" y="324000"/>
            <a:ext cx="900000" cy="900000"/>
          </a:xfrm>
          <a:prstGeom prst="rect">
            <a:avLst/>
          </a:prstGeom>
        </p:spPr>
      </p:pic>
      <p:sp>
        <p:nvSpPr>
          <p:cNvPr id="8" name="Rounded Rectangle 7"/>
          <p:cNvSpPr/>
          <p:nvPr userDrawn="1"/>
        </p:nvSpPr>
        <p:spPr>
          <a:xfrm>
            <a:off x="457200" y="6246000"/>
            <a:ext cx="8280000" cy="45719"/>
          </a:xfrm>
          <a:prstGeom prst="roundRect">
            <a:avLst/>
          </a:prstGeom>
          <a:solidFill>
            <a:srgbClr val="91278F"/>
          </a:solidFill>
          <a:ln>
            <a:solidFill>
              <a:srgbClr val="9127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p:cNvSpPr txBox="1"/>
          <p:nvPr userDrawn="1"/>
        </p:nvSpPr>
        <p:spPr>
          <a:xfrm>
            <a:off x="2555776" y="6309320"/>
            <a:ext cx="3312368" cy="430887"/>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aseline="0" dirty="0" smtClean="0">
                <a:solidFill>
                  <a:srgbClr val="91278F"/>
                </a:solidFill>
                <a:latin typeface="Arial" pitchFamily="34" charset="0"/>
                <a:cs typeface="Arial" pitchFamily="34" charset="0"/>
              </a:rPr>
              <a:t>www.thetruthabout</a:t>
            </a:r>
            <a:r>
              <a:rPr lang="en-US" sz="2200" b="1" baseline="0" dirty="0" smtClean="0">
                <a:solidFill>
                  <a:srgbClr val="91278F"/>
                </a:solidFill>
                <a:latin typeface="Arial" pitchFamily="34" charset="0"/>
                <a:cs typeface="Arial" pitchFamily="34" charset="0"/>
              </a:rPr>
              <a:t>tb</a:t>
            </a:r>
            <a:r>
              <a:rPr lang="en-US" sz="2200" baseline="0" dirty="0" smtClean="0">
                <a:solidFill>
                  <a:srgbClr val="91278F"/>
                </a:solidFill>
                <a:latin typeface="Arial" pitchFamily="34" charset="0"/>
                <a:cs typeface="Arial" pitchFamily="34" charset="0"/>
              </a:rPr>
              <a:t>.org</a:t>
            </a:r>
            <a:endParaRPr lang="en-GB" sz="22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1" r:id="rId11"/>
    <p:sldLayoutId id="2147483662" r:id="rId12"/>
  </p:sldLayoutIdLst>
  <p:hf hdr="0" ftr="0" dt="0"/>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elca.org/Growing-In-Faith/Ministry/Multicultural-Ministries/Pentacost-2010.aspx"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gov.uk/guidance/tuberculosis-screening" TargetMode="Externa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www.gov.uk/government/publications/collaborative-tuberculosis-strategy-for-england" TargetMode="Externa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file:///D:\catalogue\source_clinical\ppd_test_1.html" TargetMode="Externa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hyperlink" Target="http://www.thetruthabouttb.org/" TargetMode="External"/><Relationship Id="rId2" Type="http://schemas.openxmlformats.org/officeDocument/2006/relationships/hyperlink" Target="http://www.thetruthabouttb.org/resources/awareness-raising-resources" TargetMode="External"/><Relationship Id="rId1" Type="http://schemas.openxmlformats.org/officeDocument/2006/relationships/slideLayout" Target="../slideLayouts/slideLayout16.xml"/><Relationship Id="rId5" Type="http://schemas.openxmlformats.org/officeDocument/2006/relationships/image" Target="../media/image26.jpeg"/><Relationship Id="rId4" Type="http://schemas.openxmlformats.org/officeDocument/2006/relationships/image" Target="../media/image25.jpeg"/></Relationships>
</file>

<file path=ppt/slides/_rels/slide47.xml.rels><?xml version="1.0" encoding="UTF-8" standalone="yes"?>
<Relationships xmlns="http://schemas.openxmlformats.org/package/2006/relationships"><Relationship Id="rId3" Type="http://schemas.openxmlformats.org/officeDocument/2006/relationships/hyperlink" Target="http://www.nice.org.uk/guidance/ng33" TargetMode="External"/><Relationship Id="rId2" Type="http://schemas.openxmlformats.org/officeDocument/2006/relationships/hyperlink" Target="https://www.gov.uk/government/uploads/system/uploads/attachment_data/file/403231/Collaborative_TB_Strategy_for_England_2015_2020_.pdf" TargetMode="External"/><Relationship Id="rId1" Type="http://schemas.openxmlformats.org/officeDocument/2006/relationships/slideLayout" Target="../slideLayouts/slideLayout13.xml"/><Relationship Id="rId5" Type="http://schemas.openxmlformats.org/officeDocument/2006/relationships/hyperlink" Target="http://www.gov.uk/government/collections/tuberculosis-and-other-mycobacterial-diseases-diagnosis-screening-management-and-data" TargetMode="External"/><Relationship Id="rId4" Type="http://schemas.openxmlformats.org/officeDocument/2006/relationships/hyperlink" Target="https://www2.rcn.org.uk/__data/assets/pdf_file/0010/439129/004204.pdf"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www.gov.uk/guidance/tuberculosis-screening" TargetMode="External"/><Relationship Id="rId2" Type="http://schemas.openxmlformats.org/officeDocument/2006/relationships/hyperlink" Target="http://www.gov.uk/government/collections/tuberculosis-and-other-mycobacterial-diseases-diagnosis-screening-management-and-data" TargetMode="External"/><Relationship Id="rId1" Type="http://schemas.openxmlformats.org/officeDocument/2006/relationships/slideLayout" Target="../slideLayouts/slideLayout13.xml"/><Relationship Id="rId6" Type="http://schemas.openxmlformats.org/officeDocument/2006/relationships/hyperlink" Target="http://www.gov.uk/government/collections/immunisation-against-infectious-disease-the-green-book" TargetMode="External"/><Relationship Id="rId5" Type="http://schemas.openxmlformats.org/officeDocument/2006/relationships/hyperlink" Target="http://www.thetruthabouttb.org/" TargetMode="External"/><Relationship Id="rId4" Type="http://schemas.openxmlformats.org/officeDocument/2006/relationships/hyperlink" Target="http://www.gov.uk/topic/health-protection/migrant-health-guide" TargetMode="External"/></Relationships>
</file>

<file path=ppt/slides/_rels/slide49.xml.rels><?xml version="1.0" encoding="UTF-8" standalone="yes"?>
<Relationships xmlns="http://schemas.openxmlformats.org/package/2006/relationships"><Relationship Id="rId2" Type="http://schemas.openxmlformats.org/officeDocument/2006/relationships/hyperlink" Target="http://www.elearning.rcgp.org.uk/tb"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916832"/>
            <a:ext cx="7920880" cy="1368152"/>
          </a:xfrm>
        </p:spPr>
        <p:txBody>
          <a:bodyPr>
            <a:normAutofit fontScale="90000"/>
          </a:bodyPr>
          <a:lstStyle/>
          <a:p>
            <a:pPr algn="l"/>
            <a:r>
              <a:rPr lang="en-GB" sz="7100" dirty="0" smtClean="0">
                <a:latin typeface="Arial" pitchFamily="34" charset="0"/>
                <a:cs typeface="Arial" pitchFamily="34" charset="0"/>
              </a:rPr>
              <a:t>Tuberculosis: </a:t>
            </a:r>
            <a:r>
              <a:rPr lang="en-GB" sz="2600" dirty="0" smtClean="0">
                <a:latin typeface="Arial" pitchFamily="34" charset="0"/>
                <a:cs typeface="Arial" pitchFamily="34" charset="0"/>
              </a:rPr>
              <a:t/>
            </a:r>
            <a:br>
              <a:rPr lang="en-GB" sz="2600" dirty="0" smtClean="0">
                <a:latin typeface="Arial" pitchFamily="34" charset="0"/>
                <a:cs typeface="Arial" pitchFamily="34" charset="0"/>
              </a:rPr>
            </a:br>
            <a:r>
              <a:rPr lang="en-GB" sz="4000" dirty="0" smtClean="0">
                <a:latin typeface="Arial" pitchFamily="34" charset="0"/>
                <a:cs typeface="Arial" pitchFamily="34" charset="0"/>
              </a:rPr>
              <a:t>management, control and prevention</a:t>
            </a:r>
            <a:endParaRPr lang="en-GB" sz="4000" dirty="0">
              <a:latin typeface="Arial" pitchFamily="34" charset="0"/>
              <a:cs typeface="Arial" pitchFamily="34" charset="0"/>
            </a:endParaRPr>
          </a:p>
        </p:txBody>
      </p:sp>
      <p:sp>
        <p:nvSpPr>
          <p:cNvPr id="11" name="TextBox 10"/>
          <p:cNvSpPr txBox="1"/>
          <p:nvPr/>
        </p:nvSpPr>
        <p:spPr>
          <a:xfrm>
            <a:off x="683568" y="4077072"/>
            <a:ext cx="2016224" cy="430887"/>
          </a:xfrm>
          <a:prstGeom prst="rect">
            <a:avLst/>
          </a:prstGeom>
          <a:noFill/>
        </p:spPr>
        <p:txBody>
          <a:bodyPr wrap="square" rtlCol="0">
            <a:spAutoFit/>
          </a:bodyPr>
          <a:lstStyle/>
          <a:p>
            <a:r>
              <a:rPr lang="en-GB" sz="2200" dirty="0" smtClean="0">
                <a:latin typeface="Arial" pitchFamily="34" charset="0"/>
                <a:cs typeface="Arial" pitchFamily="34" charset="0"/>
              </a:rPr>
              <a:t>Developed by:</a:t>
            </a:r>
            <a:endParaRPr lang="en-GB" sz="2200" dirty="0">
              <a:latin typeface="Arial" pitchFamily="34" charset="0"/>
              <a:cs typeface="Arial" pitchFamily="34" charset="0"/>
            </a:endParaRPr>
          </a:p>
        </p:txBody>
      </p:sp>
      <p:sp>
        <p:nvSpPr>
          <p:cNvPr id="12" name="TextBox 11"/>
          <p:cNvSpPr txBox="1"/>
          <p:nvPr/>
        </p:nvSpPr>
        <p:spPr>
          <a:xfrm>
            <a:off x="3491880" y="4077072"/>
            <a:ext cx="3096344" cy="430887"/>
          </a:xfrm>
          <a:prstGeom prst="rect">
            <a:avLst/>
          </a:prstGeom>
          <a:noFill/>
        </p:spPr>
        <p:txBody>
          <a:bodyPr wrap="square" rtlCol="0">
            <a:spAutoFit/>
          </a:bodyPr>
          <a:lstStyle/>
          <a:p>
            <a:r>
              <a:rPr lang="en-GB" sz="2200" dirty="0" smtClean="0">
                <a:latin typeface="Arial" pitchFamily="34" charset="0"/>
                <a:cs typeface="Arial" pitchFamily="34" charset="0"/>
              </a:rPr>
              <a:t>In partnership with:</a:t>
            </a:r>
            <a:endParaRPr lang="en-GB" sz="2200" dirty="0">
              <a:latin typeface="Arial" pitchFamily="34" charset="0"/>
              <a:cs typeface="Arial" pitchFamily="34" charset="0"/>
            </a:endParaRPr>
          </a:p>
        </p:txBody>
      </p:sp>
      <p:pic>
        <p:nvPicPr>
          <p:cNvPr id="16" name="Picture 15" descr="ProfAwarenessBranding.jpg"/>
          <p:cNvPicPr>
            <a:picLocks noChangeAspect="1"/>
          </p:cNvPicPr>
          <p:nvPr/>
        </p:nvPicPr>
        <p:blipFill>
          <a:blip r:embed="rId3" cstate="print"/>
          <a:srcRect b="25080"/>
          <a:stretch>
            <a:fillRect/>
          </a:stretch>
        </p:blipFill>
        <p:spPr>
          <a:xfrm>
            <a:off x="432000" y="4437112"/>
            <a:ext cx="8280000" cy="208823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259632" y="260648"/>
            <a:ext cx="7437512" cy="1008112"/>
          </a:xfrm>
        </p:spPr>
        <p:txBody>
          <a:bodyPr/>
          <a:lstStyle/>
          <a:p>
            <a:pPr algn="l" eaLnBrk="0" hangingPunct="0">
              <a:spcBef>
                <a:spcPct val="20000"/>
              </a:spcBef>
            </a:pPr>
            <a:r>
              <a:rPr lang="en-GB" sz="2000" b="1" dirty="0" smtClean="0">
                <a:latin typeface="Tahoma" pitchFamily="34" charset="0"/>
                <a:cs typeface="Tahoma" pitchFamily="34" charset="0"/>
              </a:rPr>
              <a:t>Most frequent countries of birth for TB notifications and time, in years, between UK entry and notification (for non-UK born cases), England, 2014</a:t>
            </a:r>
            <a:endParaRPr lang="en-GB" sz="2000" b="1" dirty="0">
              <a:latin typeface="Tahoma" pitchFamily="34" charset="0"/>
              <a:cs typeface="Tahoma" pitchFamily="34" charset="0"/>
            </a:endParaRPr>
          </a:p>
        </p:txBody>
      </p:sp>
      <p:sp>
        <p:nvSpPr>
          <p:cNvPr id="7" name="TextBox 6"/>
          <p:cNvSpPr txBox="1"/>
          <p:nvPr/>
        </p:nvSpPr>
        <p:spPr>
          <a:xfrm>
            <a:off x="467544" y="5733256"/>
            <a:ext cx="8208912" cy="461665"/>
          </a:xfrm>
          <a:prstGeom prst="rect">
            <a:avLst/>
          </a:prstGeom>
          <a:noFill/>
        </p:spPr>
        <p:txBody>
          <a:bodyPr wrap="square" rtlCol="0">
            <a:spAutoFit/>
          </a:bodyPr>
          <a:lstStyle/>
          <a:p>
            <a:r>
              <a:rPr lang="en-GB" sz="1200" dirty="0" smtClean="0"/>
              <a:t>Source: Enhanced Tuberculosis Surveillance (ETS), Office for National Statistics (ONS). Data as at: March 2015. Prepared by: TB Section, National Infection Service, PHE   </a:t>
            </a:r>
            <a:endParaRPr lang="en-GB" sz="1200" dirty="0"/>
          </a:p>
        </p:txBody>
      </p:sp>
      <p:graphicFrame>
        <p:nvGraphicFramePr>
          <p:cNvPr id="2" name="Table 1"/>
          <p:cNvGraphicFramePr>
            <a:graphicFrameLocks noGrp="1"/>
          </p:cNvGraphicFramePr>
          <p:nvPr>
            <p:extLst>
              <p:ext uri="{D42A27DB-BD31-4B8C-83A1-F6EECF244321}">
                <p14:modId xmlns="" xmlns:p14="http://schemas.microsoft.com/office/powerpoint/2010/main" val="3907080434"/>
              </p:ext>
            </p:extLst>
          </p:nvPr>
        </p:nvGraphicFramePr>
        <p:xfrm>
          <a:off x="467545" y="1340768"/>
          <a:ext cx="7632848" cy="4320485"/>
        </p:xfrm>
        <a:graphic>
          <a:graphicData uri="http://schemas.openxmlformats.org/drawingml/2006/table">
            <a:tbl>
              <a:tblPr>
                <a:tableStyleId>{5C22544A-7EE6-4342-B048-85BDC9FD1C3A}</a:tableStyleId>
              </a:tblPr>
              <a:tblGrid>
                <a:gridCol w="2232247">
                  <a:extLst>
                    <a:ext uri="{9D8B030D-6E8A-4147-A177-3AD203B41FA5}">
                      <a16:colId xmlns:a16="http://schemas.microsoft.com/office/drawing/2014/main" xmlns="" val="20000"/>
                    </a:ext>
                  </a:extLst>
                </a:gridCol>
                <a:gridCol w="1020010">
                  <a:extLst>
                    <a:ext uri="{9D8B030D-6E8A-4147-A177-3AD203B41FA5}">
                      <a16:colId xmlns:a16="http://schemas.microsoft.com/office/drawing/2014/main" xmlns="" val="20001"/>
                    </a:ext>
                  </a:extLst>
                </a:gridCol>
                <a:gridCol w="1356254">
                  <a:extLst>
                    <a:ext uri="{9D8B030D-6E8A-4147-A177-3AD203B41FA5}">
                      <a16:colId xmlns:a16="http://schemas.microsoft.com/office/drawing/2014/main" xmlns="" val="20002"/>
                    </a:ext>
                  </a:extLst>
                </a:gridCol>
                <a:gridCol w="3024337">
                  <a:extLst>
                    <a:ext uri="{9D8B030D-6E8A-4147-A177-3AD203B41FA5}">
                      <a16:colId xmlns:a16="http://schemas.microsoft.com/office/drawing/2014/main" xmlns="" val="20003"/>
                    </a:ext>
                  </a:extLst>
                </a:gridCol>
              </a:tblGrid>
              <a:tr h="255904">
                <a:tc>
                  <a:txBody>
                    <a:bodyPr/>
                    <a:lstStyle/>
                    <a:p>
                      <a:pPr algn="l" fontAlgn="ctr"/>
                      <a:r>
                        <a:rPr lang="en-GB" sz="1400" b="1" u="none" strike="noStrike" dirty="0" smtClean="0">
                          <a:effectLst/>
                          <a:latin typeface="+mj-lt"/>
                        </a:rPr>
                        <a:t>Country of birth</a:t>
                      </a:r>
                      <a:endParaRPr lang="en-GB" sz="1400" b="1" i="0" u="none" strike="noStrike" dirty="0">
                        <a:solidFill>
                          <a:srgbClr val="000000"/>
                        </a:solidFill>
                        <a:effectLst/>
                        <a:latin typeface="+mj-lt"/>
                      </a:endParaRPr>
                    </a:p>
                  </a:txBody>
                  <a:tcPr marL="7620" marR="7620" marT="7620" marB="0" anchor="ctr"/>
                </a:tc>
                <a:tc>
                  <a:txBody>
                    <a:bodyPr/>
                    <a:lstStyle/>
                    <a:p>
                      <a:pPr algn="ctr" fontAlgn="ctr"/>
                      <a:r>
                        <a:rPr lang="en-GB" sz="1400" b="1" u="none" strike="noStrike" dirty="0" smtClean="0">
                          <a:effectLst/>
                          <a:latin typeface="+mj-lt"/>
                        </a:rPr>
                        <a:t>Cases no.</a:t>
                      </a:r>
                      <a:endParaRPr lang="en-GB" sz="1400" b="1" i="0" u="none" strike="noStrike" dirty="0">
                        <a:solidFill>
                          <a:srgbClr val="000000"/>
                        </a:solidFill>
                        <a:effectLst/>
                        <a:latin typeface="+mj-lt"/>
                      </a:endParaRPr>
                    </a:p>
                  </a:txBody>
                  <a:tcPr marL="7620" marR="7620" marT="7620" marB="0" anchor="ctr"/>
                </a:tc>
                <a:tc>
                  <a:txBody>
                    <a:bodyPr/>
                    <a:lstStyle/>
                    <a:p>
                      <a:pPr algn="ctr" fontAlgn="ctr"/>
                      <a:r>
                        <a:rPr lang="en-GB" sz="1400" b="1" u="none" strike="noStrike" dirty="0" smtClean="0">
                          <a:effectLst/>
                          <a:latin typeface="+mj-lt"/>
                        </a:rPr>
                        <a:t>Cases %</a:t>
                      </a:r>
                      <a:endParaRPr lang="en-GB" sz="1400" b="1" i="0" u="none" strike="noStrike" dirty="0">
                        <a:solidFill>
                          <a:srgbClr val="000000"/>
                        </a:solidFill>
                        <a:effectLst/>
                        <a:latin typeface="+mj-lt"/>
                      </a:endParaRPr>
                    </a:p>
                  </a:txBody>
                  <a:tcPr marL="7620" marR="7620" marT="7620" marB="0" anchor="ctr"/>
                </a:tc>
                <a:tc>
                  <a:txBody>
                    <a:bodyPr/>
                    <a:lstStyle/>
                    <a:p>
                      <a:pPr algn="ctr" fontAlgn="ctr"/>
                      <a:r>
                        <a:rPr lang="en-GB" sz="1400" b="1" u="none" strike="noStrike" dirty="0">
                          <a:effectLst/>
                          <a:latin typeface="+mj-lt"/>
                        </a:rPr>
                        <a:t>Median time since </a:t>
                      </a:r>
                      <a:r>
                        <a:rPr lang="en-GB" sz="1400" b="1" u="none" strike="noStrike" dirty="0" smtClean="0">
                          <a:effectLst/>
                          <a:latin typeface="+mj-lt"/>
                        </a:rPr>
                        <a:t>entry</a:t>
                      </a:r>
                      <a:endParaRPr lang="en-GB" sz="1400" b="1"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00"/>
                  </a:ext>
                </a:extLst>
              </a:tr>
              <a:tr h="239093">
                <a:tc>
                  <a:txBody>
                    <a:bodyPr/>
                    <a:lstStyle/>
                    <a:p>
                      <a:pPr algn="l" fontAlgn="ctr"/>
                      <a:r>
                        <a:rPr lang="en-GB" sz="1400" u="none" strike="noStrike">
                          <a:effectLst/>
                          <a:latin typeface="+mj-lt"/>
                        </a:rPr>
                        <a:t>United Kingdom</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1,774</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28.2</a:t>
                      </a:r>
                      <a:endParaRPr lang="en-GB" sz="1400" b="0" i="0" u="none" strike="noStrike" dirty="0">
                        <a:solidFill>
                          <a:srgbClr val="000000"/>
                        </a:solidFill>
                        <a:effectLst/>
                        <a:latin typeface="+mj-lt"/>
                      </a:endParaRPr>
                    </a:p>
                  </a:txBody>
                  <a:tcPr marL="7620" marR="7620" marT="7620" marB="0" anchor="ctr"/>
                </a:tc>
                <a:tc>
                  <a:txBody>
                    <a:bodyPr/>
                    <a:lstStyle/>
                    <a:p>
                      <a:pPr algn="ctr" fontAlgn="b"/>
                      <a:r>
                        <a:rPr lang="en-GB" sz="1400" u="none" strike="noStrike" dirty="0">
                          <a:effectLst/>
                          <a:latin typeface="+mj-lt"/>
                        </a:rPr>
                        <a:t>-</a:t>
                      </a:r>
                      <a:endParaRPr lang="en-GB" sz="1400" b="0" i="0" u="none" strike="noStrike" dirty="0">
                        <a:solidFill>
                          <a:srgbClr val="000000"/>
                        </a:solidFill>
                        <a:effectLst/>
                        <a:latin typeface="+mj-lt"/>
                      </a:endParaRPr>
                    </a:p>
                  </a:txBody>
                  <a:tcPr marL="7620" marR="7620" marT="7620" marB="0" anchor="b"/>
                </a:tc>
                <a:extLst>
                  <a:ext uri="{0D108BD9-81ED-4DB2-BD59-A6C34878D82A}">
                    <a16:rowId xmlns:a16="http://schemas.microsoft.com/office/drawing/2014/main" xmlns="" val="10001"/>
                  </a:ext>
                </a:extLst>
              </a:tr>
              <a:tr h="239093">
                <a:tc>
                  <a:txBody>
                    <a:bodyPr/>
                    <a:lstStyle/>
                    <a:p>
                      <a:pPr algn="l" fontAlgn="ctr"/>
                      <a:r>
                        <a:rPr lang="en-GB" sz="1400" u="none" strike="noStrike">
                          <a:effectLst/>
                          <a:latin typeface="+mj-lt"/>
                        </a:rPr>
                        <a:t>India</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1,288</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20.5</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7 (3 -14)</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02"/>
                  </a:ext>
                </a:extLst>
              </a:tr>
              <a:tr h="239093">
                <a:tc>
                  <a:txBody>
                    <a:bodyPr/>
                    <a:lstStyle/>
                    <a:p>
                      <a:pPr algn="l" fontAlgn="ctr"/>
                      <a:r>
                        <a:rPr lang="en-GB" sz="1400" u="none" strike="noStrike">
                          <a:effectLst/>
                          <a:latin typeface="+mj-lt"/>
                        </a:rPr>
                        <a:t>Pakistan</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791</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12.6</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10 (3 -25)</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03"/>
                  </a:ext>
                </a:extLst>
              </a:tr>
              <a:tr h="239093">
                <a:tc>
                  <a:txBody>
                    <a:bodyPr/>
                    <a:lstStyle/>
                    <a:p>
                      <a:pPr algn="l" fontAlgn="ctr"/>
                      <a:r>
                        <a:rPr lang="en-GB" sz="1400" u="none" strike="noStrike">
                          <a:effectLst/>
                          <a:latin typeface="+mj-lt"/>
                        </a:rPr>
                        <a:t>Somalia</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230</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3.7</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10 (3.5 -14.5)</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04"/>
                  </a:ext>
                </a:extLst>
              </a:tr>
              <a:tr h="239093">
                <a:tc>
                  <a:txBody>
                    <a:bodyPr/>
                    <a:lstStyle/>
                    <a:p>
                      <a:pPr algn="l" fontAlgn="ctr"/>
                      <a:r>
                        <a:rPr lang="en-GB" sz="1400" u="none" strike="noStrike">
                          <a:effectLst/>
                          <a:latin typeface="+mj-lt"/>
                        </a:rPr>
                        <a:t>Bangladesh</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207</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3.3</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8 (4 -19)</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05"/>
                  </a:ext>
                </a:extLst>
              </a:tr>
              <a:tr h="239093">
                <a:tc>
                  <a:txBody>
                    <a:bodyPr/>
                    <a:lstStyle/>
                    <a:p>
                      <a:pPr algn="l" fontAlgn="ctr"/>
                      <a:r>
                        <a:rPr lang="en-GB" sz="1400" u="none" strike="noStrike">
                          <a:effectLst/>
                          <a:latin typeface="+mj-lt"/>
                        </a:rPr>
                        <a:t>Nepal</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168</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2.7</a:t>
                      </a:r>
                      <a:endParaRPr lang="en-GB" sz="1400" b="0" i="0" u="none" strike="noStrike" dirty="0">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4 (3 -9)</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06"/>
                  </a:ext>
                </a:extLst>
              </a:tr>
              <a:tr h="239093">
                <a:tc>
                  <a:txBody>
                    <a:bodyPr/>
                    <a:lstStyle/>
                    <a:p>
                      <a:pPr algn="l" fontAlgn="ctr"/>
                      <a:r>
                        <a:rPr lang="en-GB" sz="1400" u="none" strike="noStrike">
                          <a:effectLst/>
                          <a:latin typeface="+mj-lt"/>
                        </a:rPr>
                        <a:t>Nigeria</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118</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1.9</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7 (2 -17)</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07"/>
                  </a:ext>
                </a:extLst>
              </a:tr>
              <a:tr h="239093">
                <a:tc>
                  <a:txBody>
                    <a:bodyPr/>
                    <a:lstStyle/>
                    <a:p>
                      <a:pPr algn="l" fontAlgn="ctr"/>
                      <a:r>
                        <a:rPr lang="en-GB" sz="1400" u="none" strike="noStrike">
                          <a:effectLst/>
                          <a:latin typeface="+mj-lt"/>
                        </a:rPr>
                        <a:t>Philippines</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111</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1.8</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9 (4 -13)</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08"/>
                  </a:ext>
                </a:extLst>
              </a:tr>
              <a:tr h="239093">
                <a:tc>
                  <a:txBody>
                    <a:bodyPr/>
                    <a:lstStyle/>
                    <a:p>
                      <a:pPr algn="l" fontAlgn="ctr"/>
                      <a:r>
                        <a:rPr lang="en-GB" sz="1400" u="none" strike="noStrike" dirty="0">
                          <a:effectLst/>
                          <a:latin typeface="+mj-lt"/>
                        </a:rPr>
                        <a:t>Zimbabwe</a:t>
                      </a:r>
                      <a:endParaRPr lang="en-GB" sz="1400" b="0" i="0" u="none" strike="noStrike" dirty="0">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107</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1.7</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11 (9 -12)</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09"/>
                  </a:ext>
                </a:extLst>
              </a:tr>
              <a:tr h="239093">
                <a:tc>
                  <a:txBody>
                    <a:bodyPr/>
                    <a:lstStyle/>
                    <a:p>
                      <a:pPr algn="l" fontAlgn="ctr"/>
                      <a:r>
                        <a:rPr lang="en-GB" sz="1400" u="none" strike="noStrike" dirty="0">
                          <a:effectLst/>
                          <a:latin typeface="+mj-lt"/>
                        </a:rPr>
                        <a:t>Afghanistan</a:t>
                      </a:r>
                      <a:endParaRPr lang="en-GB" sz="1400" b="0" i="0" u="none" strike="noStrike" dirty="0">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96</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1.5</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8 (4.5 -13)</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10"/>
                  </a:ext>
                </a:extLst>
              </a:tr>
              <a:tr h="239093">
                <a:tc>
                  <a:txBody>
                    <a:bodyPr/>
                    <a:lstStyle/>
                    <a:p>
                      <a:pPr algn="l" fontAlgn="ctr"/>
                      <a:r>
                        <a:rPr lang="en-GB" sz="1400" u="none" strike="noStrike" dirty="0">
                          <a:effectLst/>
                          <a:latin typeface="+mj-lt"/>
                        </a:rPr>
                        <a:t>Romania</a:t>
                      </a:r>
                      <a:endParaRPr lang="en-GB" sz="1400" b="0" i="0" u="none" strike="noStrike" dirty="0">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88</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1.4</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1 (0 -6)</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11"/>
                  </a:ext>
                </a:extLst>
              </a:tr>
              <a:tr h="239093">
                <a:tc>
                  <a:txBody>
                    <a:bodyPr/>
                    <a:lstStyle/>
                    <a:p>
                      <a:pPr algn="l" fontAlgn="ctr"/>
                      <a:r>
                        <a:rPr lang="en-GB" sz="1400" u="none" strike="noStrike">
                          <a:effectLst/>
                          <a:latin typeface="+mj-lt"/>
                        </a:rPr>
                        <a:t>Eritrea</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83</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1.3</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3 (0 -8)</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12"/>
                  </a:ext>
                </a:extLst>
              </a:tr>
              <a:tr h="239093">
                <a:tc>
                  <a:txBody>
                    <a:bodyPr/>
                    <a:lstStyle/>
                    <a:p>
                      <a:pPr algn="l" fontAlgn="ctr"/>
                      <a:r>
                        <a:rPr lang="en-GB" sz="1400" u="none" strike="noStrike">
                          <a:effectLst/>
                          <a:latin typeface="+mj-lt"/>
                        </a:rPr>
                        <a:t>Kenya</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81</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1.3</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19 (8 -41)</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13"/>
                  </a:ext>
                </a:extLst>
              </a:tr>
              <a:tr h="239093">
                <a:tc>
                  <a:txBody>
                    <a:bodyPr/>
                    <a:lstStyle/>
                    <a:p>
                      <a:pPr algn="l" fontAlgn="ctr"/>
                      <a:r>
                        <a:rPr lang="en-GB" sz="1400" u="none" strike="noStrike">
                          <a:effectLst/>
                          <a:latin typeface="+mj-lt"/>
                        </a:rPr>
                        <a:t>Sri lanka</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78</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1.2</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11 (4 -15)</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14"/>
                  </a:ext>
                </a:extLst>
              </a:tr>
              <a:tr h="239093">
                <a:tc>
                  <a:txBody>
                    <a:bodyPr/>
                    <a:lstStyle/>
                    <a:p>
                      <a:pPr algn="l" fontAlgn="ctr"/>
                      <a:r>
                        <a:rPr lang="en-GB" sz="1400" u="none" strike="noStrike">
                          <a:effectLst/>
                          <a:latin typeface="+mj-lt"/>
                        </a:rPr>
                        <a:t>Poland</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70</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1.1</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6 (2 -8)</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15"/>
                  </a:ext>
                </a:extLst>
              </a:tr>
              <a:tr h="239093">
                <a:tc>
                  <a:txBody>
                    <a:bodyPr/>
                    <a:lstStyle/>
                    <a:p>
                      <a:pPr algn="l" fontAlgn="ctr"/>
                      <a:r>
                        <a:rPr lang="en-GB" sz="1400" u="none" strike="noStrike">
                          <a:effectLst/>
                          <a:latin typeface="+mj-lt"/>
                        </a:rPr>
                        <a:t>Others (each &lt;1%)</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1,007</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15.8</a:t>
                      </a:r>
                      <a:endParaRPr lang="en-GB" sz="1400" b="0" i="0" u="none" strike="noStrike">
                        <a:solidFill>
                          <a:srgbClr val="000000"/>
                        </a:solidFill>
                        <a:effectLst/>
                        <a:latin typeface="+mj-lt"/>
                      </a:endParaRPr>
                    </a:p>
                  </a:txBody>
                  <a:tcPr marL="7620" marR="7620" marT="7620" marB="0" anchor="ctr"/>
                </a:tc>
                <a:tc>
                  <a:txBody>
                    <a:bodyPr/>
                    <a:lstStyle/>
                    <a:p>
                      <a:pPr algn="ctr" fontAlgn="ctr"/>
                      <a:r>
                        <a:rPr lang="en-GB" sz="1400" u="none" strike="noStrike" dirty="0">
                          <a:effectLst/>
                          <a:latin typeface="+mj-lt"/>
                        </a:rPr>
                        <a:t>8 (3 -16)</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16"/>
                  </a:ext>
                </a:extLst>
              </a:tr>
              <a:tr h="239093">
                <a:tc>
                  <a:txBody>
                    <a:bodyPr/>
                    <a:lstStyle/>
                    <a:p>
                      <a:pPr algn="l" fontAlgn="ctr"/>
                      <a:r>
                        <a:rPr lang="en-GB" sz="1400" u="none" strike="noStrike" dirty="0" smtClean="0">
                          <a:effectLst/>
                          <a:latin typeface="+mj-lt"/>
                        </a:rPr>
                        <a:t>Total</a:t>
                      </a:r>
                      <a:endParaRPr lang="en-GB" sz="1400" b="1" i="0" u="none" strike="noStrike" dirty="0">
                        <a:solidFill>
                          <a:srgbClr val="000000"/>
                        </a:solidFill>
                        <a:effectLst/>
                        <a:latin typeface="+mj-lt"/>
                      </a:endParaRPr>
                    </a:p>
                  </a:txBody>
                  <a:tcPr marL="7620" marR="7620" marT="7620" marB="0" anchor="ctr"/>
                </a:tc>
                <a:tc>
                  <a:txBody>
                    <a:bodyPr/>
                    <a:lstStyle/>
                    <a:p>
                      <a:pPr algn="ctr" fontAlgn="ctr"/>
                      <a:r>
                        <a:rPr lang="en-GB" sz="1400" u="none" strike="noStrike">
                          <a:effectLst/>
                          <a:latin typeface="+mj-lt"/>
                        </a:rPr>
                        <a:t>6,297</a:t>
                      </a:r>
                      <a:endParaRPr lang="en-GB" sz="1400" b="0" i="0" u="none" strike="noStrike">
                        <a:solidFill>
                          <a:srgbClr val="000000"/>
                        </a:solidFill>
                        <a:effectLst/>
                        <a:latin typeface="+mj-lt"/>
                      </a:endParaRPr>
                    </a:p>
                  </a:txBody>
                  <a:tcPr marL="7620" marR="7620" marT="7620" marB="0" anchor="ctr"/>
                </a:tc>
                <a:tc>
                  <a:txBody>
                    <a:bodyPr/>
                    <a:lstStyle/>
                    <a:p>
                      <a:pPr algn="ctr" fontAlgn="b"/>
                      <a:r>
                        <a:rPr lang="en-GB" sz="1400" u="none" strike="noStrike">
                          <a:effectLst/>
                          <a:latin typeface="+mj-lt"/>
                        </a:rPr>
                        <a:t>100.0</a:t>
                      </a:r>
                      <a:endParaRPr lang="en-GB" sz="1400" b="0" i="0" u="none" strike="noStrike">
                        <a:solidFill>
                          <a:srgbClr val="000000"/>
                        </a:solidFill>
                        <a:effectLst/>
                        <a:latin typeface="+mj-lt"/>
                      </a:endParaRPr>
                    </a:p>
                  </a:txBody>
                  <a:tcPr marL="7620" marR="7620" marT="7620" marB="0" anchor="b"/>
                </a:tc>
                <a:tc>
                  <a:txBody>
                    <a:bodyPr/>
                    <a:lstStyle/>
                    <a:p>
                      <a:pPr algn="ctr" fontAlgn="ctr"/>
                      <a:r>
                        <a:rPr lang="en-GB" sz="1400" u="none" strike="noStrike" dirty="0">
                          <a:effectLst/>
                          <a:latin typeface="+mj-lt"/>
                        </a:rPr>
                        <a:t>9 (3 -20)</a:t>
                      </a:r>
                      <a:endParaRPr lang="en-GB" sz="1400" b="0" i="0" u="none" strike="noStrike" dirty="0">
                        <a:solidFill>
                          <a:srgbClr val="000000"/>
                        </a:solidFill>
                        <a:effectLst/>
                        <a:latin typeface="+mj-lt"/>
                      </a:endParaRPr>
                    </a:p>
                  </a:txBody>
                  <a:tcPr marL="7620" marR="7620" marT="7620" marB="0" anchor="ctr"/>
                </a:tc>
                <a:extLst>
                  <a:ext uri="{0D108BD9-81ED-4DB2-BD59-A6C34878D82A}">
                    <a16:rowId xmlns:a16="http://schemas.microsoft.com/office/drawing/2014/main" xmlns="" val="10017"/>
                  </a:ext>
                </a:extLst>
              </a:tr>
            </a:tbl>
          </a:graphicData>
        </a:graphic>
      </p:graphicFrame>
    </p:spTree>
    <p:extLst>
      <p:ext uri="{BB962C8B-B14F-4D97-AF65-F5344CB8AC3E}">
        <p14:creationId xmlns="" xmlns:p14="http://schemas.microsoft.com/office/powerpoint/2010/main" val="35608544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dirty="0" smtClean="0">
                <a:latin typeface="Arial" pitchFamily="34" charset="0"/>
                <a:cs typeface="Arial" pitchFamily="34" charset="0"/>
              </a:rPr>
              <a:t>Local epidemiology</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726029912"/>
              </p:ext>
            </p:extLst>
          </p:nvPr>
        </p:nvGraphicFramePr>
        <p:xfrm>
          <a:off x="539551" y="1850503"/>
          <a:ext cx="8229799" cy="3965594"/>
        </p:xfrm>
        <a:graphic>
          <a:graphicData uri="http://schemas.openxmlformats.org/drawingml/2006/table">
            <a:tbl>
              <a:tblPr firstRow="1" bandRow="1">
                <a:tableStyleId>{5C22544A-7EE6-4342-B048-85BDC9FD1C3A}</a:tableStyleId>
              </a:tblPr>
              <a:tblGrid>
                <a:gridCol w="4762987">
                  <a:extLst>
                    <a:ext uri="{9D8B030D-6E8A-4147-A177-3AD203B41FA5}">
                      <a16:colId xmlns:a16="http://schemas.microsoft.com/office/drawing/2014/main" xmlns="" val="20000"/>
                    </a:ext>
                  </a:extLst>
                </a:gridCol>
                <a:gridCol w="1728234">
                  <a:extLst>
                    <a:ext uri="{9D8B030D-6E8A-4147-A177-3AD203B41FA5}">
                      <a16:colId xmlns:a16="http://schemas.microsoft.com/office/drawing/2014/main" xmlns="" val="20001"/>
                    </a:ext>
                  </a:extLst>
                </a:gridCol>
                <a:gridCol w="1738578">
                  <a:extLst>
                    <a:ext uri="{9D8B030D-6E8A-4147-A177-3AD203B41FA5}">
                      <a16:colId xmlns:a16="http://schemas.microsoft.com/office/drawing/2014/main" xmlns="" val="20002"/>
                    </a:ext>
                  </a:extLst>
                </a:gridCol>
              </a:tblGrid>
              <a:tr h="646389">
                <a:tc>
                  <a:txBody>
                    <a:bodyPr/>
                    <a:lstStyle/>
                    <a:p>
                      <a:endParaRPr lang="en-GB" dirty="0"/>
                    </a:p>
                  </a:txBody>
                  <a:tcPr/>
                </a:tc>
                <a:tc>
                  <a:txBody>
                    <a:bodyPr/>
                    <a:lstStyle/>
                    <a:p>
                      <a:endParaRPr lang="en-GB" dirty="0" smtClean="0">
                        <a:solidFill>
                          <a:schemeClr val="tx1"/>
                        </a:solidFill>
                      </a:endParaRPr>
                    </a:p>
                    <a:p>
                      <a:r>
                        <a:rPr lang="en-GB" sz="2400" baseline="0" dirty="0" smtClean="0">
                          <a:solidFill>
                            <a:schemeClr val="tx1"/>
                          </a:solidFill>
                        </a:rPr>
                        <a:t>    </a:t>
                      </a:r>
                      <a:r>
                        <a:rPr lang="en-GB" sz="2400" baseline="0" dirty="0" smtClean="0">
                          <a:solidFill>
                            <a:schemeClr val="bg1"/>
                          </a:solidFill>
                        </a:rPr>
                        <a:t>2013</a:t>
                      </a:r>
                      <a:endParaRPr lang="en-GB" sz="2400" dirty="0">
                        <a:solidFill>
                          <a:schemeClr val="bg1"/>
                        </a:solidFill>
                      </a:endParaRPr>
                    </a:p>
                  </a:txBody>
                  <a:tcPr/>
                </a:tc>
                <a:tc>
                  <a:txBody>
                    <a:bodyPr/>
                    <a:lstStyle/>
                    <a:p>
                      <a:endParaRPr lang="en-GB" dirty="0" smtClean="0"/>
                    </a:p>
                    <a:p>
                      <a:r>
                        <a:rPr lang="en-GB" dirty="0" smtClean="0"/>
                        <a:t>   </a:t>
                      </a:r>
                      <a:r>
                        <a:rPr lang="en-GB" sz="2400" dirty="0" smtClean="0"/>
                        <a:t> </a:t>
                      </a:r>
                      <a:r>
                        <a:rPr lang="en-GB" sz="2400" dirty="0" smtClean="0">
                          <a:solidFill>
                            <a:schemeClr val="bg1"/>
                          </a:solidFill>
                        </a:rPr>
                        <a:t>2014</a:t>
                      </a:r>
                      <a:endParaRPr lang="en-GB" sz="2400" dirty="0">
                        <a:solidFill>
                          <a:schemeClr val="bg1"/>
                        </a:solidFill>
                      </a:endParaRPr>
                    </a:p>
                  </a:txBody>
                  <a:tcPr/>
                </a:tc>
                <a:extLst>
                  <a:ext uri="{0D108BD9-81ED-4DB2-BD59-A6C34878D82A}">
                    <a16:rowId xmlns:a16="http://schemas.microsoft.com/office/drawing/2014/main" xmlns="" val="10000"/>
                  </a:ext>
                </a:extLst>
              </a:tr>
              <a:tr h="542351">
                <a:tc>
                  <a:txBody>
                    <a:bodyPr/>
                    <a:lstStyle/>
                    <a:p>
                      <a:r>
                        <a:rPr lang="en-GB" sz="2400" dirty="0" smtClean="0"/>
                        <a:t>Total notifications</a:t>
                      </a:r>
                      <a:endParaRPr lang="en-GB" sz="2400" dirty="0"/>
                    </a:p>
                  </a:txBody>
                  <a:tcPr anchor="ctr"/>
                </a:tc>
                <a:tc>
                  <a:txBody>
                    <a:bodyPr/>
                    <a:lstStyle/>
                    <a:p>
                      <a:pPr algn="ctr"/>
                      <a:endParaRPr lang="en-GB" dirty="0" smtClean="0"/>
                    </a:p>
                  </a:txBody>
                  <a:tcPr anchor="ctr"/>
                </a:tc>
                <a:tc>
                  <a:txBody>
                    <a:bodyPr/>
                    <a:lstStyle/>
                    <a:p>
                      <a:pPr algn="ctr"/>
                      <a:endParaRPr lang="en-GB" dirty="0"/>
                    </a:p>
                  </a:txBody>
                  <a:tcPr anchor="ctr"/>
                </a:tc>
                <a:extLst>
                  <a:ext uri="{0D108BD9-81ED-4DB2-BD59-A6C34878D82A}">
                    <a16:rowId xmlns:a16="http://schemas.microsoft.com/office/drawing/2014/main" xmlns="" val="10001"/>
                  </a:ext>
                </a:extLst>
              </a:tr>
              <a:tr h="588453">
                <a:tc>
                  <a:txBody>
                    <a:bodyPr/>
                    <a:lstStyle/>
                    <a:p>
                      <a:r>
                        <a:rPr lang="en-GB" sz="2400" dirty="0" smtClean="0"/>
                        <a:t>Incidence (n/100,000)</a:t>
                      </a:r>
                      <a:endParaRPr lang="en-GB" sz="2400" dirty="0"/>
                    </a:p>
                  </a:txBody>
                  <a:tcPr anchor="ctr"/>
                </a:tc>
                <a:tc>
                  <a:txBody>
                    <a:bodyPr/>
                    <a:lstStyle/>
                    <a:p>
                      <a:pPr algn="ctr"/>
                      <a:endParaRPr lang="en-GB" dirty="0"/>
                    </a:p>
                  </a:txBody>
                  <a:tcPr anchor="ctr"/>
                </a:tc>
                <a:tc>
                  <a:txBody>
                    <a:bodyPr/>
                    <a:lstStyle/>
                    <a:p>
                      <a:pPr algn="ctr"/>
                      <a:endParaRPr lang="en-GB" dirty="0"/>
                    </a:p>
                  </a:txBody>
                  <a:tcPr anchor="ctr"/>
                </a:tc>
                <a:extLst>
                  <a:ext uri="{0D108BD9-81ED-4DB2-BD59-A6C34878D82A}">
                    <a16:rowId xmlns:a16="http://schemas.microsoft.com/office/drawing/2014/main" xmlns="" val="10002"/>
                  </a:ext>
                </a:extLst>
              </a:tr>
              <a:tr h="562492">
                <a:tc>
                  <a:txBody>
                    <a:bodyPr/>
                    <a:lstStyle/>
                    <a:p>
                      <a:r>
                        <a:rPr lang="en-GB" sz="2400" dirty="0" smtClean="0"/>
                        <a:t>UK born (%)</a:t>
                      </a:r>
                      <a:endParaRPr lang="en-GB" sz="2400" dirty="0"/>
                    </a:p>
                  </a:txBody>
                  <a:tcPr anchor="ctr"/>
                </a:tc>
                <a:tc>
                  <a:txBody>
                    <a:bodyPr/>
                    <a:lstStyle/>
                    <a:p>
                      <a:pPr algn="ctr"/>
                      <a:endParaRPr lang="en-GB" dirty="0"/>
                    </a:p>
                  </a:txBody>
                  <a:tcPr anchor="ctr"/>
                </a:tc>
                <a:tc>
                  <a:txBody>
                    <a:bodyPr/>
                    <a:lstStyle/>
                    <a:p>
                      <a:pPr algn="ctr"/>
                      <a:endParaRPr lang="en-GB" dirty="0"/>
                    </a:p>
                  </a:txBody>
                  <a:tcPr anchor="ctr"/>
                </a:tc>
                <a:extLst>
                  <a:ext uri="{0D108BD9-81ED-4DB2-BD59-A6C34878D82A}">
                    <a16:rowId xmlns:a16="http://schemas.microsoft.com/office/drawing/2014/main" xmlns="" val="10003"/>
                  </a:ext>
                </a:extLst>
              </a:tr>
              <a:tr h="541362">
                <a:tc>
                  <a:txBody>
                    <a:bodyPr/>
                    <a:lstStyle/>
                    <a:p>
                      <a:r>
                        <a:rPr lang="en-GB" sz="2400" dirty="0" smtClean="0"/>
                        <a:t>Non-UK born (%)</a:t>
                      </a:r>
                      <a:endParaRPr lang="en-GB" sz="2400" dirty="0"/>
                    </a:p>
                  </a:txBody>
                  <a:tcPr anchor="ctr"/>
                </a:tc>
                <a:tc>
                  <a:txBody>
                    <a:bodyPr/>
                    <a:lstStyle/>
                    <a:p>
                      <a:pPr algn="ctr"/>
                      <a:endParaRPr lang="en-GB" dirty="0"/>
                    </a:p>
                  </a:txBody>
                  <a:tcPr anchor="ctr"/>
                </a:tc>
                <a:tc>
                  <a:txBody>
                    <a:bodyPr/>
                    <a:lstStyle/>
                    <a:p>
                      <a:pPr algn="ctr"/>
                      <a:endParaRPr lang="en-GB" dirty="0"/>
                    </a:p>
                  </a:txBody>
                  <a:tcPr anchor="ctr"/>
                </a:tc>
                <a:extLst>
                  <a:ext uri="{0D108BD9-81ED-4DB2-BD59-A6C34878D82A}">
                    <a16:rowId xmlns:a16="http://schemas.microsoft.com/office/drawing/2014/main" xmlns="" val="10004"/>
                  </a:ext>
                </a:extLst>
              </a:tr>
              <a:tr h="542216">
                <a:tc>
                  <a:txBody>
                    <a:bodyPr/>
                    <a:lstStyle/>
                    <a:p>
                      <a:r>
                        <a:rPr lang="en-GB" sz="2400" dirty="0" smtClean="0"/>
                        <a:t>Pulmonary disease</a:t>
                      </a:r>
                      <a:endParaRPr lang="en-GB" sz="2400" dirty="0"/>
                    </a:p>
                  </a:txBody>
                  <a:tcPr anchor="ctr"/>
                </a:tc>
                <a:tc>
                  <a:txBody>
                    <a:bodyPr/>
                    <a:lstStyle/>
                    <a:p>
                      <a:pPr algn="ctr"/>
                      <a:endParaRPr lang="en-GB" dirty="0"/>
                    </a:p>
                  </a:txBody>
                  <a:tcPr anchor="ctr"/>
                </a:tc>
                <a:tc>
                  <a:txBody>
                    <a:bodyPr/>
                    <a:lstStyle/>
                    <a:p>
                      <a:pPr algn="ctr"/>
                      <a:endParaRPr lang="en-GB" dirty="0"/>
                    </a:p>
                  </a:txBody>
                  <a:tcPr anchor="ctr"/>
                </a:tc>
                <a:extLst>
                  <a:ext uri="{0D108BD9-81ED-4DB2-BD59-A6C34878D82A}">
                    <a16:rowId xmlns:a16="http://schemas.microsoft.com/office/drawing/2014/main" xmlns="" val="10005"/>
                  </a:ext>
                </a:extLst>
              </a:tr>
              <a:tr h="403993">
                <a:tc>
                  <a:txBody>
                    <a:bodyPr/>
                    <a:lstStyle/>
                    <a:p>
                      <a:r>
                        <a:rPr lang="en-GB" sz="2400" dirty="0" smtClean="0"/>
                        <a:t>Extra-pulmonary</a:t>
                      </a:r>
                      <a:r>
                        <a:rPr lang="en-GB" sz="2400" baseline="0" dirty="0" smtClean="0"/>
                        <a:t> disease</a:t>
                      </a:r>
                      <a:endParaRPr lang="en-GB" sz="2400" dirty="0"/>
                    </a:p>
                  </a:txBody>
                  <a:tcPr anchor="ctr"/>
                </a:tc>
                <a:tc>
                  <a:txBody>
                    <a:bodyPr/>
                    <a:lstStyle/>
                    <a:p>
                      <a:pPr algn="ctr"/>
                      <a:endParaRPr lang="en-GB" dirty="0"/>
                    </a:p>
                  </a:txBody>
                  <a:tcPr anchor="ctr"/>
                </a:tc>
                <a:tc>
                  <a:txBody>
                    <a:bodyPr/>
                    <a:lstStyle/>
                    <a:p>
                      <a:pPr algn="ctr"/>
                      <a:endParaRPr lang="en-GB" dirty="0"/>
                    </a:p>
                  </a:txBody>
                  <a:tcPr anchor="ctr"/>
                </a:tc>
                <a:extLst>
                  <a:ext uri="{0D108BD9-81ED-4DB2-BD59-A6C34878D82A}">
                    <a16:rowId xmlns:a16="http://schemas.microsoft.com/office/drawing/2014/main" xmlns="" val="10006"/>
                  </a:ext>
                </a:extLst>
              </a:tr>
            </a:tbl>
          </a:graphicData>
        </a:graphic>
      </p:graphicFrame>
      <p:sp>
        <p:nvSpPr>
          <p:cNvPr id="10277"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260648"/>
            <a:ext cx="6861448" cy="1143000"/>
          </a:xfrm>
        </p:spPr>
        <p:txBody>
          <a:bodyPr/>
          <a:lstStyle/>
          <a:p>
            <a:r>
              <a:rPr lang="en-GB" dirty="0"/>
              <a:t>Local epidemiology</a:t>
            </a:r>
          </a:p>
        </p:txBody>
      </p:sp>
      <p:sp>
        <p:nvSpPr>
          <p:cNvPr id="3" name="Content Placeholder 2"/>
          <p:cNvSpPr>
            <a:spLocks noGrp="1"/>
          </p:cNvSpPr>
          <p:nvPr>
            <p:ph idx="1"/>
          </p:nvPr>
        </p:nvSpPr>
        <p:spPr/>
        <p:txBody>
          <a:bodyPr>
            <a:normAutofit/>
          </a:bodyPr>
          <a:lstStyle/>
          <a:p>
            <a:pPr marL="0" indent="0">
              <a:spcBef>
                <a:spcPts val="0"/>
              </a:spcBef>
              <a:buNone/>
            </a:pPr>
            <a:r>
              <a:rPr lang="en-GB" sz="2400" dirty="0" smtClean="0">
                <a:solidFill>
                  <a:srgbClr val="C00000"/>
                </a:solidFill>
              </a:rPr>
              <a:t>ADD a local map showing the local burden of TB – possibly by LSOA (available from PHE’s Field Epidemiology Service)</a:t>
            </a:r>
            <a:endParaRPr lang="en-GB" sz="2400" dirty="0">
              <a:solidFill>
                <a:srgbClr val="C00000"/>
              </a:solidFill>
            </a:endParaRPr>
          </a:p>
        </p:txBody>
      </p:sp>
    </p:spTree>
    <p:extLst>
      <p:ext uri="{BB962C8B-B14F-4D97-AF65-F5344CB8AC3E}">
        <p14:creationId xmlns="" xmlns:p14="http://schemas.microsoft.com/office/powerpoint/2010/main" val="23234440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a:xfrm>
            <a:off x="539750" y="2060575"/>
            <a:ext cx="8229600" cy="2447925"/>
          </a:xfrm>
        </p:spPr>
        <p:txBody>
          <a:bodyPr>
            <a:normAutofit fontScale="90000"/>
          </a:bodyPr>
          <a:lstStyle/>
          <a:p>
            <a:pPr indent="-742950"/>
            <a:r>
              <a:rPr lang="en-GB" dirty="0" smtClean="0">
                <a:latin typeface="Arial" pitchFamily="34" charset="0"/>
                <a:cs typeface="Arial" pitchFamily="34" charset="0"/>
              </a:rPr>
              <a:t/>
            </a:r>
            <a:br>
              <a:rPr lang="en-GB" dirty="0" smtClean="0">
                <a:latin typeface="Arial" pitchFamily="34" charset="0"/>
                <a:cs typeface="Arial" pitchFamily="34" charset="0"/>
              </a:rPr>
            </a:br>
            <a:r>
              <a:rPr lang="en-GB" dirty="0" smtClean="0">
                <a:latin typeface="Arial" pitchFamily="34" charset="0"/>
                <a:cs typeface="Arial" pitchFamily="34" charset="0"/>
              </a:rPr>
              <a:t/>
            </a:r>
            <a:br>
              <a:rPr lang="en-GB" dirty="0" smtClean="0">
                <a:latin typeface="Arial" pitchFamily="34" charset="0"/>
                <a:cs typeface="Arial" pitchFamily="34" charset="0"/>
              </a:rPr>
            </a:br>
            <a:r>
              <a:rPr lang="en-GB" dirty="0" smtClean="0">
                <a:latin typeface="Arial" pitchFamily="34" charset="0"/>
                <a:cs typeface="Arial" pitchFamily="34" charset="0"/>
              </a:rPr>
              <a:t/>
            </a:r>
            <a:br>
              <a:rPr lang="en-GB" dirty="0" smtClean="0">
                <a:latin typeface="Arial" pitchFamily="34" charset="0"/>
                <a:cs typeface="Arial" pitchFamily="34" charset="0"/>
              </a:rPr>
            </a:br>
            <a:r>
              <a:rPr lang="en-GB" dirty="0" smtClean="0">
                <a:latin typeface="Arial" pitchFamily="34" charset="0"/>
                <a:cs typeface="Arial" pitchFamily="34" charset="0"/>
              </a:rPr>
              <a:t/>
            </a:r>
            <a:br>
              <a:rPr lang="en-GB" dirty="0" smtClean="0">
                <a:latin typeface="Arial" pitchFamily="34" charset="0"/>
                <a:cs typeface="Arial" pitchFamily="34" charset="0"/>
              </a:rPr>
            </a:br>
            <a:r>
              <a:rPr lang="en-GB" dirty="0" smtClean="0">
                <a:latin typeface="Arial" pitchFamily="34" charset="0"/>
                <a:cs typeface="Arial" pitchFamily="34" charset="0"/>
              </a:rPr>
              <a:t/>
            </a:r>
            <a:br>
              <a:rPr lang="en-GB" dirty="0" smtClean="0">
                <a:latin typeface="Arial" pitchFamily="34" charset="0"/>
                <a:cs typeface="Arial" pitchFamily="34" charset="0"/>
              </a:rPr>
            </a:br>
            <a:r>
              <a:rPr lang="en-GB" b="1" dirty="0" smtClean="0">
                <a:latin typeface="Arial" pitchFamily="34" charset="0"/>
                <a:cs typeface="Arial" pitchFamily="34" charset="0"/>
              </a:rPr>
              <a:t>Aetiology, pathogenesis and transmission of TB</a:t>
            </a:r>
            <a:br>
              <a:rPr lang="en-GB" b="1" dirty="0" smtClean="0">
                <a:latin typeface="Arial" pitchFamily="34" charset="0"/>
                <a:cs typeface="Arial" pitchFamily="34" charset="0"/>
              </a:rPr>
            </a:br>
            <a:r>
              <a:rPr lang="en-GB" dirty="0" smtClean="0">
                <a:latin typeface="Arial" pitchFamily="34" charset="0"/>
                <a:cs typeface="Arial" pitchFamily="34" charset="0"/>
              </a:rPr>
              <a:t/>
            </a:r>
            <a:br>
              <a:rPr lang="en-GB" dirty="0" smtClean="0">
                <a:latin typeface="Arial" pitchFamily="34" charset="0"/>
                <a:cs typeface="Arial" pitchFamily="34" charset="0"/>
              </a:rPr>
            </a:br>
            <a:r>
              <a:rPr lang="en-GB" dirty="0" smtClean="0">
                <a:latin typeface="Arial" pitchFamily="34" charset="0"/>
                <a:cs typeface="Arial" pitchFamily="34" charset="0"/>
              </a:rPr>
              <a:t/>
            </a:r>
            <a:br>
              <a:rPr lang="en-GB" dirty="0" smtClean="0">
                <a:latin typeface="Arial" pitchFamily="34" charset="0"/>
                <a:cs typeface="Arial" pitchFamily="34" charset="0"/>
              </a:rPr>
            </a:br>
            <a:r>
              <a:rPr lang="en-GB" dirty="0" smtClean="0">
                <a:latin typeface="Arial" pitchFamily="34" charset="0"/>
                <a:cs typeface="Arial" pitchFamily="34" charset="0"/>
              </a:rPr>
              <a:t/>
            </a:r>
            <a:br>
              <a:rPr lang="en-GB" dirty="0" smtClean="0">
                <a:latin typeface="Arial" pitchFamily="34" charset="0"/>
                <a:cs typeface="Arial" pitchFamily="34" charset="0"/>
              </a:rPr>
            </a:br>
            <a:r>
              <a:rPr lang="en-GB" dirty="0" smtClean="0">
                <a:latin typeface="Arial" pitchFamily="34" charset="0"/>
                <a:cs typeface="Arial" pitchFamily="34" charset="0"/>
              </a:rPr>
              <a:t/>
            </a:r>
            <a:br>
              <a:rPr lang="en-GB" dirty="0" smtClean="0">
                <a:latin typeface="Arial" pitchFamily="34" charset="0"/>
                <a:cs typeface="Arial" pitchFamily="34" charset="0"/>
              </a:rPr>
            </a:br>
            <a:endParaRPr lang="en-GB"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2" descr="C:\Users\Cheryl\Pictures\Pathogenesis of TB.gif"/>
          <p:cNvPicPr>
            <a:picLocks noGrp="1" noChangeAspect="1" noChangeArrowheads="1"/>
          </p:cNvPicPr>
          <p:nvPr>
            <p:ph idx="1"/>
          </p:nvPr>
        </p:nvPicPr>
        <p:blipFill>
          <a:blip r:embed="rId2" cstate="screen"/>
          <a:srcRect/>
          <a:stretch>
            <a:fillRect/>
          </a:stretch>
        </p:blipFill>
        <p:spPr>
          <a:xfrm>
            <a:off x="1763688" y="1412776"/>
            <a:ext cx="4082516" cy="2664296"/>
          </a:xfrm>
        </p:spPr>
      </p:pic>
      <p:sp>
        <p:nvSpPr>
          <p:cNvPr id="14340" name="Rectangle 4"/>
          <p:cNvSpPr>
            <a:spLocks noChangeArrowheads="1"/>
          </p:cNvSpPr>
          <p:nvPr/>
        </p:nvSpPr>
        <p:spPr bwMode="auto">
          <a:xfrm>
            <a:off x="5796136" y="1340768"/>
            <a:ext cx="2736304" cy="1785104"/>
          </a:xfrm>
          <a:prstGeom prst="rect">
            <a:avLst/>
          </a:prstGeom>
          <a:noFill/>
          <a:ln w="9525">
            <a:noFill/>
            <a:miter lim="800000"/>
            <a:headEnd/>
            <a:tailEnd/>
          </a:ln>
        </p:spPr>
        <p:txBody>
          <a:bodyPr wrap="square">
            <a:spAutoFit/>
          </a:bodyPr>
          <a:lstStyle/>
          <a:p>
            <a:r>
              <a:rPr lang="en-GB" sz="2200" dirty="0">
                <a:solidFill>
                  <a:srgbClr val="000000"/>
                </a:solidFill>
                <a:latin typeface="Arial" pitchFamily="34" charset="0"/>
                <a:cs typeface="Arial" pitchFamily="34" charset="0"/>
              </a:rPr>
              <a:t>Droplet nuclei containing TB bacilli are inhaled, enter the lungs, and travel to the alveoli.</a:t>
            </a:r>
          </a:p>
        </p:txBody>
      </p:sp>
      <p:pic>
        <p:nvPicPr>
          <p:cNvPr id="14341" name="Picture 2" descr="C:\Users\Cheryl\Pictures\Pathogenesis of TB. 2.gif"/>
          <p:cNvPicPr>
            <a:picLocks noChangeAspect="1" noChangeArrowheads="1"/>
          </p:cNvPicPr>
          <p:nvPr/>
        </p:nvPicPr>
        <p:blipFill>
          <a:blip r:embed="rId3" cstate="screen"/>
          <a:srcRect/>
          <a:stretch>
            <a:fillRect/>
          </a:stretch>
        </p:blipFill>
        <p:spPr bwMode="auto">
          <a:xfrm>
            <a:off x="1835696" y="4149080"/>
            <a:ext cx="3835648" cy="2028743"/>
          </a:xfrm>
          <a:prstGeom prst="rect">
            <a:avLst/>
          </a:prstGeom>
          <a:noFill/>
          <a:ln w="9525">
            <a:noFill/>
            <a:miter lim="800000"/>
            <a:headEnd/>
            <a:tailEnd/>
          </a:ln>
        </p:spPr>
      </p:pic>
      <p:sp>
        <p:nvSpPr>
          <p:cNvPr id="14342" name="Rectangle 8"/>
          <p:cNvSpPr>
            <a:spLocks noChangeArrowheads="1"/>
          </p:cNvSpPr>
          <p:nvPr/>
        </p:nvSpPr>
        <p:spPr bwMode="auto">
          <a:xfrm>
            <a:off x="6012160" y="4221088"/>
            <a:ext cx="2664296" cy="769441"/>
          </a:xfrm>
          <a:prstGeom prst="rect">
            <a:avLst/>
          </a:prstGeom>
          <a:noFill/>
          <a:ln w="9525">
            <a:noFill/>
            <a:miter lim="800000"/>
            <a:headEnd/>
            <a:tailEnd/>
          </a:ln>
        </p:spPr>
        <p:txBody>
          <a:bodyPr wrap="square">
            <a:spAutoFit/>
          </a:bodyPr>
          <a:lstStyle/>
          <a:p>
            <a:r>
              <a:rPr lang="en-GB" sz="2200" dirty="0">
                <a:solidFill>
                  <a:srgbClr val="000000"/>
                </a:solidFill>
                <a:latin typeface="Arial" pitchFamily="34" charset="0"/>
                <a:cs typeface="Arial" pitchFamily="34" charset="0"/>
              </a:rPr>
              <a:t>TB bacilli multiply in the </a:t>
            </a:r>
            <a:r>
              <a:rPr lang="en-GB" sz="2200" dirty="0" smtClean="0">
                <a:solidFill>
                  <a:srgbClr val="000000"/>
                </a:solidFill>
                <a:latin typeface="Arial" pitchFamily="34" charset="0"/>
                <a:cs typeface="Arial" pitchFamily="34" charset="0"/>
              </a:rPr>
              <a:t>alveoli.</a:t>
            </a:r>
            <a:endParaRPr lang="en-GB" sz="2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C:\Users\Cheryl\Pictures\Pathogenesis of TB. 3.gif"/>
          <p:cNvPicPr>
            <a:picLocks noChangeAspect="1" noChangeArrowheads="1"/>
          </p:cNvPicPr>
          <p:nvPr/>
        </p:nvPicPr>
        <p:blipFill>
          <a:blip r:embed="rId2" cstate="screen"/>
          <a:srcRect/>
          <a:stretch>
            <a:fillRect/>
          </a:stretch>
        </p:blipFill>
        <p:spPr bwMode="auto">
          <a:xfrm>
            <a:off x="323528" y="1412776"/>
            <a:ext cx="3323752" cy="1944216"/>
          </a:xfrm>
          <a:prstGeom prst="rect">
            <a:avLst/>
          </a:prstGeom>
          <a:noFill/>
          <a:ln w="9525">
            <a:noFill/>
            <a:miter lim="800000"/>
            <a:headEnd/>
            <a:tailEnd/>
          </a:ln>
        </p:spPr>
      </p:pic>
      <p:sp>
        <p:nvSpPr>
          <p:cNvPr id="15363" name="Rectangle 7"/>
          <p:cNvSpPr>
            <a:spLocks noChangeArrowheads="1"/>
          </p:cNvSpPr>
          <p:nvPr/>
        </p:nvSpPr>
        <p:spPr bwMode="auto">
          <a:xfrm>
            <a:off x="3923928" y="1412776"/>
            <a:ext cx="4896544" cy="1446550"/>
          </a:xfrm>
          <a:prstGeom prst="rect">
            <a:avLst/>
          </a:prstGeom>
          <a:noFill/>
          <a:ln w="9525">
            <a:noFill/>
            <a:miter lim="800000"/>
            <a:headEnd/>
            <a:tailEnd/>
          </a:ln>
        </p:spPr>
        <p:txBody>
          <a:bodyPr wrap="square">
            <a:spAutoFit/>
          </a:bodyPr>
          <a:lstStyle/>
          <a:p>
            <a:r>
              <a:rPr lang="en-GB" sz="2200" dirty="0">
                <a:solidFill>
                  <a:srgbClr val="000000"/>
                </a:solidFill>
                <a:latin typeface="Arial" pitchFamily="34" charset="0"/>
                <a:cs typeface="Arial" pitchFamily="34" charset="0"/>
              </a:rPr>
              <a:t>A small number of TB </a:t>
            </a:r>
            <a:r>
              <a:rPr lang="en-GB" sz="2200" dirty="0" smtClean="0">
                <a:solidFill>
                  <a:srgbClr val="000000"/>
                </a:solidFill>
                <a:latin typeface="Arial" pitchFamily="34" charset="0"/>
                <a:cs typeface="Arial" pitchFamily="34" charset="0"/>
              </a:rPr>
              <a:t>bacilli </a:t>
            </a:r>
            <a:r>
              <a:rPr lang="en-GB" sz="2200" dirty="0">
                <a:solidFill>
                  <a:srgbClr val="000000"/>
                </a:solidFill>
                <a:latin typeface="Arial" pitchFamily="34" charset="0"/>
                <a:cs typeface="Arial" pitchFamily="34" charset="0"/>
              </a:rPr>
              <a:t>enter the bloodstream and spread throughout the body. The bacilli may reach any part of the </a:t>
            </a:r>
            <a:r>
              <a:rPr lang="en-GB" sz="2200" dirty="0" smtClean="0">
                <a:solidFill>
                  <a:srgbClr val="000000"/>
                </a:solidFill>
                <a:latin typeface="Arial" pitchFamily="34" charset="0"/>
                <a:cs typeface="Arial" pitchFamily="34" charset="0"/>
              </a:rPr>
              <a:t>body.</a:t>
            </a:r>
            <a:endParaRPr lang="en-GB" sz="2200" dirty="0">
              <a:solidFill>
                <a:srgbClr val="000000"/>
              </a:solidFill>
              <a:latin typeface="Arial" pitchFamily="34" charset="0"/>
              <a:cs typeface="Arial" pitchFamily="34" charset="0"/>
            </a:endParaRPr>
          </a:p>
        </p:txBody>
      </p:sp>
      <p:pic>
        <p:nvPicPr>
          <p:cNvPr id="15364" name="Picture 2" descr="C:\Users\Cheryl\Pictures\Pathogenesis of TB. 4.gif"/>
          <p:cNvPicPr>
            <a:picLocks noChangeAspect="1" noChangeArrowheads="1"/>
          </p:cNvPicPr>
          <p:nvPr/>
        </p:nvPicPr>
        <p:blipFill>
          <a:blip r:embed="rId3" cstate="screen"/>
          <a:srcRect/>
          <a:stretch>
            <a:fillRect/>
          </a:stretch>
        </p:blipFill>
        <p:spPr bwMode="auto">
          <a:xfrm>
            <a:off x="220790" y="3630108"/>
            <a:ext cx="3703138" cy="2304256"/>
          </a:xfrm>
          <a:prstGeom prst="rect">
            <a:avLst/>
          </a:prstGeom>
          <a:noFill/>
          <a:ln w="9525">
            <a:noFill/>
            <a:miter lim="800000"/>
            <a:headEnd/>
            <a:tailEnd/>
          </a:ln>
        </p:spPr>
      </p:pic>
      <p:sp>
        <p:nvSpPr>
          <p:cNvPr id="15365" name="Rectangle 6"/>
          <p:cNvSpPr>
            <a:spLocks noChangeArrowheads="1"/>
          </p:cNvSpPr>
          <p:nvPr/>
        </p:nvSpPr>
        <p:spPr bwMode="auto">
          <a:xfrm>
            <a:off x="3995936" y="3573016"/>
            <a:ext cx="4753719" cy="2462213"/>
          </a:xfrm>
          <a:prstGeom prst="rect">
            <a:avLst/>
          </a:prstGeom>
          <a:noFill/>
          <a:ln w="9525">
            <a:noFill/>
            <a:miter lim="800000"/>
            <a:headEnd/>
            <a:tailEnd/>
          </a:ln>
        </p:spPr>
        <p:txBody>
          <a:bodyPr wrap="square">
            <a:spAutoFit/>
          </a:bodyPr>
          <a:lstStyle/>
          <a:p>
            <a:r>
              <a:rPr lang="en-GB" sz="2200" dirty="0">
                <a:solidFill>
                  <a:srgbClr val="000000"/>
                </a:solidFill>
                <a:latin typeface="Arial" pitchFamily="34" charset="0"/>
                <a:cs typeface="Arial" pitchFamily="34" charset="0"/>
              </a:rPr>
              <a:t>Within 2-10 weeks, the immune system produces immune cells called macrophages that surround the TB bacilli. The cells form a hard shell called a granuloma that keeps the bacilli contained and under control (</a:t>
            </a:r>
            <a:r>
              <a:rPr lang="en-GB" sz="2200" b="1" dirty="0">
                <a:solidFill>
                  <a:srgbClr val="000000"/>
                </a:solidFill>
                <a:latin typeface="Arial" pitchFamily="34" charset="0"/>
                <a:cs typeface="Arial" pitchFamily="34" charset="0"/>
              </a:rPr>
              <a:t>latent TB </a:t>
            </a:r>
            <a:r>
              <a:rPr lang="en-GB" sz="2200" b="1" dirty="0" smtClean="0">
                <a:solidFill>
                  <a:srgbClr val="000000"/>
                </a:solidFill>
                <a:latin typeface="Arial" pitchFamily="34" charset="0"/>
                <a:cs typeface="Arial" pitchFamily="34" charset="0"/>
              </a:rPr>
              <a:t>infection</a:t>
            </a:r>
            <a:r>
              <a:rPr lang="en-GB" sz="2200" dirty="0" smtClean="0">
                <a:solidFill>
                  <a:srgbClr val="000000"/>
                </a:solidFill>
                <a:latin typeface="Arial" pitchFamily="34" charset="0"/>
                <a:cs typeface="Arial" pitchFamily="34" charset="0"/>
              </a:rPr>
              <a:t>).</a:t>
            </a:r>
            <a:endParaRPr lang="en-GB" sz="2200" dirty="0">
              <a:solidFill>
                <a:srgbClr val="00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C:\Users\Cheryl\Pictures\Pathogenesis of TB. 5.gif"/>
          <p:cNvPicPr>
            <a:picLocks noChangeAspect="1" noChangeArrowheads="1"/>
          </p:cNvPicPr>
          <p:nvPr/>
        </p:nvPicPr>
        <p:blipFill>
          <a:blip r:embed="rId2" cstate="screen"/>
          <a:srcRect/>
          <a:stretch>
            <a:fillRect/>
          </a:stretch>
        </p:blipFill>
        <p:spPr bwMode="auto">
          <a:xfrm>
            <a:off x="611560" y="1556792"/>
            <a:ext cx="3816424" cy="2674712"/>
          </a:xfrm>
          <a:prstGeom prst="rect">
            <a:avLst/>
          </a:prstGeom>
          <a:noFill/>
          <a:ln w="9525">
            <a:noFill/>
            <a:miter lim="800000"/>
            <a:headEnd/>
            <a:tailEnd/>
          </a:ln>
        </p:spPr>
      </p:pic>
      <p:sp>
        <p:nvSpPr>
          <p:cNvPr id="16387" name="Rectangle 9"/>
          <p:cNvSpPr>
            <a:spLocks noChangeArrowheads="1"/>
          </p:cNvSpPr>
          <p:nvPr/>
        </p:nvSpPr>
        <p:spPr bwMode="auto">
          <a:xfrm>
            <a:off x="4691137" y="1555399"/>
            <a:ext cx="3913311" cy="2800767"/>
          </a:xfrm>
          <a:prstGeom prst="rect">
            <a:avLst/>
          </a:prstGeom>
          <a:noFill/>
          <a:ln w="9525">
            <a:noFill/>
            <a:miter lim="800000"/>
            <a:headEnd/>
            <a:tailEnd/>
          </a:ln>
        </p:spPr>
        <p:txBody>
          <a:bodyPr wrap="square">
            <a:spAutoFit/>
          </a:bodyPr>
          <a:lstStyle/>
          <a:p>
            <a:r>
              <a:rPr lang="en-GB" sz="2200" dirty="0">
                <a:solidFill>
                  <a:srgbClr val="000000"/>
                </a:solidFill>
                <a:latin typeface="Arial" pitchFamily="34" charset="0"/>
                <a:cs typeface="Arial" pitchFamily="34" charset="0"/>
              </a:rPr>
              <a:t>If the immune system cannot keep the bacilli under control, the bacilli begin to multiply rapidly (</a:t>
            </a:r>
            <a:r>
              <a:rPr lang="en-GB" sz="2200" b="1" dirty="0">
                <a:solidFill>
                  <a:srgbClr val="000000"/>
                </a:solidFill>
                <a:latin typeface="Arial" pitchFamily="34" charset="0"/>
                <a:cs typeface="Arial" pitchFamily="34" charset="0"/>
              </a:rPr>
              <a:t>TB disease</a:t>
            </a:r>
            <a:r>
              <a:rPr lang="en-GB" sz="2200" dirty="0">
                <a:solidFill>
                  <a:srgbClr val="000000"/>
                </a:solidFill>
                <a:latin typeface="Arial" pitchFamily="34" charset="0"/>
                <a:cs typeface="Arial" pitchFamily="34" charset="0"/>
              </a:rPr>
              <a:t>). This process can occur in different places in the body, such as the lungs, kidneys, brain, or bone.</a:t>
            </a:r>
          </a:p>
        </p:txBody>
      </p:sp>
      <p:sp>
        <p:nvSpPr>
          <p:cNvPr id="16388" name="TextBox 8"/>
          <p:cNvSpPr txBox="1">
            <a:spLocks noChangeArrowheads="1"/>
          </p:cNvSpPr>
          <p:nvPr/>
        </p:nvSpPr>
        <p:spPr bwMode="auto">
          <a:xfrm>
            <a:off x="467544" y="4581128"/>
            <a:ext cx="8136904" cy="1302921"/>
          </a:xfrm>
          <a:prstGeom prst="rect">
            <a:avLst/>
          </a:prstGeom>
          <a:noFill/>
          <a:ln w="9525">
            <a:noFill/>
            <a:miter lim="800000"/>
            <a:headEnd/>
            <a:tailEnd/>
          </a:ln>
        </p:spPr>
        <p:txBody>
          <a:bodyPr wrap="square">
            <a:spAutoFit/>
          </a:bodyPr>
          <a:lstStyle/>
          <a:p>
            <a:pPr marL="226800" indent="-226800">
              <a:spcBef>
                <a:spcPts val="400"/>
              </a:spcBef>
            </a:pPr>
            <a:r>
              <a:rPr lang="en-GB" sz="2400" dirty="0">
                <a:latin typeface="Arial" pitchFamily="34" charset="0"/>
                <a:cs typeface="Arial" pitchFamily="34" charset="0"/>
              </a:rPr>
              <a:t>Of those infected:</a:t>
            </a:r>
          </a:p>
          <a:p>
            <a:pPr marL="226800" indent="-226800">
              <a:spcBef>
                <a:spcPts val="400"/>
              </a:spcBef>
              <a:buFont typeface="Arial" pitchFamily="34" charset="0"/>
              <a:buChar char="•"/>
            </a:pPr>
            <a:r>
              <a:rPr lang="en-GB" sz="2400" dirty="0" smtClean="0">
                <a:latin typeface="Arial" pitchFamily="34" charset="0"/>
                <a:cs typeface="Arial" pitchFamily="34" charset="0"/>
              </a:rPr>
              <a:t>5</a:t>
            </a:r>
            <a:r>
              <a:rPr lang="en-GB" sz="2400" dirty="0">
                <a:latin typeface="Arial" pitchFamily="34" charset="0"/>
                <a:cs typeface="Arial" pitchFamily="34" charset="0"/>
              </a:rPr>
              <a:t>% will progress to disease usually in the first two years</a:t>
            </a:r>
          </a:p>
          <a:p>
            <a:pPr marL="226800" indent="-226800">
              <a:spcBef>
                <a:spcPts val="400"/>
              </a:spcBef>
              <a:buFont typeface="Arial" pitchFamily="34" charset="0"/>
              <a:buChar char="•"/>
            </a:pPr>
            <a:r>
              <a:rPr lang="en-GB" sz="2400" dirty="0" smtClean="0">
                <a:latin typeface="Arial" pitchFamily="34" charset="0"/>
                <a:cs typeface="Arial" pitchFamily="34" charset="0"/>
              </a:rPr>
              <a:t>5</a:t>
            </a:r>
            <a:r>
              <a:rPr lang="en-GB" sz="2400" dirty="0">
                <a:latin typeface="Arial" pitchFamily="34" charset="0"/>
                <a:cs typeface="Arial" pitchFamily="34" charset="0"/>
              </a:rPr>
              <a:t>% will progress to disease some time in </a:t>
            </a:r>
            <a:r>
              <a:rPr lang="en-GB" sz="2400" dirty="0" smtClean="0">
                <a:latin typeface="Arial" pitchFamily="34" charset="0"/>
                <a:cs typeface="Arial" pitchFamily="34" charset="0"/>
              </a:rPr>
              <a:t>their  lifetime</a:t>
            </a:r>
            <a:endParaRPr lang="en-GB"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9750" y="2349500"/>
            <a:ext cx="8229600" cy="1143000"/>
          </a:xfrm>
        </p:spPr>
        <p:txBody>
          <a:bodyPr>
            <a:noAutofit/>
          </a:bodyPr>
          <a:lstStyle/>
          <a:p>
            <a:r>
              <a:rPr lang="en-GB" b="1" dirty="0" smtClean="0">
                <a:latin typeface="Arial" pitchFamily="34" charset="0"/>
                <a:cs typeface="Arial" pitchFamily="34" charset="0"/>
              </a:rPr>
              <a:t>Risk factors for TB</a:t>
            </a:r>
            <a:br>
              <a:rPr lang="en-GB" b="1" dirty="0" smtClean="0">
                <a:latin typeface="Arial" pitchFamily="34" charset="0"/>
                <a:cs typeface="Arial" pitchFamily="34" charset="0"/>
              </a:rPr>
            </a:br>
            <a:endParaRPr lang="en-GB" b="1"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4283968" y="4149080"/>
            <a:ext cx="1944688" cy="1058862"/>
          </a:xfrm>
          <a:prstGeom prst="ellipse">
            <a:avLst/>
          </a:prstGeom>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accent6"/>
                </a:solidFill>
                <a:latin typeface="Arial" pitchFamily="34" charset="0"/>
                <a:cs typeface="Arial" pitchFamily="34" charset="0"/>
              </a:rPr>
              <a:t>Vulnerable groups</a:t>
            </a:r>
          </a:p>
        </p:txBody>
      </p:sp>
      <p:sp>
        <p:nvSpPr>
          <p:cNvPr id="3" name="Oval 2"/>
          <p:cNvSpPr/>
          <p:nvPr/>
        </p:nvSpPr>
        <p:spPr>
          <a:xfrm>
            <a:off x="5508104" y="764704"/>
            <a:ext cx="1943100" cy="1058863"/>
          </a:xfrm>
          <a:prstGeom prst="ellipse">
            <a:avLst/>
          </a:prstGeom>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accent6"/>
                </a:solidFill>
                <a:latin typeface="Arial" pitchFamily="34" charset="0"/>
                <a:cs typeface="Arial" pitchFamily="34" charset="0"/>
              </a:rPr>
              <a:t>Risk factors</a:t>
            </a:r>
          </a:p>
        </p:txBody>
      </p:sp>
      <p:sp>
        <p:nvSpPr>
          <p:cNvPr id="19460" name="Rectangle 8"/>
          <p:cNvSpPr>
            <a:spLocks noChangeArrowheads="1"/>
          </p:cNvSpPr>
          <p:nvPr/>
        </p:nvSpPr>
        <p:spPr bwMode="auto">
          <a:xfrm>
            <a:off x="3491880" y="1628800"/>
            <a:ext cx="1655763" cy="369887"/>
          </a:xfrm>
          <a:prstGeom prst="rect">
            <a:avLst/>
          </a:prstGeom>
          <a:noFill/>
          <a:ln w="9525">
            <a:noFill/>
            <a:miter lim="800000"/>
            <a:headEnd/>
            <a:tailEnd/>
          </a:ln>
        </p:spPr>
        <p:txBody>
          <a:bodyPr>
            <a:spAutoFit/>
          </a:bodyPr>
          <a:lstStyle/>
          <a:p>
            <a:pPr eaLnBrk="0" hangingPunct="0"/>
            <a:r>
              <a:rPr lang="en-US" dirty="0">
                <a:solidFill>
                  <a:srgbClr val="000000"/>
                </a:solidFill>
                <a:latin typeface="Arial" pitchFamily="34" charset="0"/>
                <a:cs typeface="Arial" pitchFamily="34" charset="0"/>
              </a:rPr>
              <a:t>Overcrowding</a:t>
            </a:r>
          </a:p>
        </p:txBody>
      </p:sp>
      <p:sp>
        <p:nvSpPr>
          <p:cNvPr id="19461" name="Rectangle 9"/>
          <p:cNvSpPr>
            <a:spLocks noChangeArrowheads="1"/>
          </p:cNvSpPr>
          <p:nvPr/>
        </p:nvSpPr>
        <p:spPr bwMode="auto">
          <a:xfrm>
            <a:off x="3707904" y="764704"/>
            <a:ext cx="1697038" cy="369888"/>
          </a:xfrm>
          <a:prstGeom prst="rect">
            <a:avLst/>
          </a:prstGeom>
          <a:noFill/>
          <a:ln w="9525">
            <a:noFill/>
            <a:miter lim="800000"/>
            <a:headEnd/>
            <a:tailEnd/>
          </a:ln>
        </p:spPr>
        <p:txBody>
          <a:bodyPr wrap="none">
            <a:spAutoFit/>
          </a:bodyPr>
          <a:lstStyle/>
          <a:p>
            <a:pPr eaLnBrk="0" hangingPunct="0"/>
            <a:r>
              <a:rPr lang="en-US" dirty="0">
                <a:latin typeface="Arial" pitchFamily="34" charset="0"/>
                <a:cs typeface="Arial" pitchFamily="34" charset="0"/>
              </a:rPr>
              <a:t>Homelessness</a:t>
            </a:r>
          </a:p>
        </p:txBody>
      </p:sp>
      <p:sp>
        <p:nvSpPr>
          <p:cNvPr id="19462" name="Rectangle 12"/>
          <p:cNvSpPr>
            <a:spLocks noChangeArrowheads="1"/>
          </p:cNvSpPr>
          <p:nvPr/>
        </p:nvSpPr>
        <p:spPr bwMode="auto">
          <a:xfrm>
            <a:off x="5868144" y="188640"/>
            <a:ext cx="1543050" cy="368300"/>
          </a:xfrm>
          <a:prstGeom prst="rect">
            <a:avLst/>
          </a:prstGeom>
          <a:noFill/>
          <a:ln w="9525">
            <a:noFill/>
            <a:miter lim="800000"/>
            <a:headEnd/>
            <a:tailEnd/>
          </a:ln>
        </p:spPr>
        <p:txBody>
          <a:bodyPr wrap="none">
            <a:spAutoFit/>
          </a:bodyPr>
          <a:lstStyle/>
          <a:p>
            <a:pPr eaLnBrk="0" hangingPunct="0"/>
            <a:r>
              <a:rPr lang="en-US" dirty="0">
                <a:latin typeface="Arial" pitchFamily="34" charset="0"/>
                <a:cs typeface="Arial" pitchFamily="34" charset="0"/>
              </a:rPr>
              <a:t>Poor housing</a:t>
            </a:r>
          </a:p>
        </p:txBody>
      </p:sp>
      <p:sp>
        <p:nvSpPr>
          <p:cNvPr id="19463" name="Rectangle 13"/>
          <p:cNvSpPr>
            <a:spLocks noChangeArrowheads="1"/>
          </p:cNvSpPr>
          <p:nvPr/>
        </p:nvSpPr>
        <p:spPr bwMode="auto">
          <a:xfrm>
            <a:off x="6660232" y="4293096"/>
            <a:ext cx="1584325" cy="369888"/>
          </a:xfrm>
          <a:prstGeom prst="rect">
            <a:avLst/>
          </a:prstGeom>
          <a:noFill/>
          <a:ln w="9525">
            <a:noFill/>
            <a:miter lim="800000"/>
            <a:headEnd/>
            <a:tailEnd/>
          </a:ln>
        </p:spPr>
        <p:txBody>
          <a:bodyPr>
            <a:spAutoFit/>
          </a:bodyPr>
          <a:lstStyle/>
          <a:p>
            <a:pPr eaLnBrk="0" hangingPunct="0">
              <a:spcBef>
                <a:spcPct val="50000"/>
              </a:spcBef>
            </a:pPr>
            <a:r>
              <a:rPr lang="en-US" dirty="0">
                <a:latin typeface="Arial" pitchFamily="34" charset="0"/>
                <a:cs typeface="Arial" pitchFamily="34" charset="0"/>
              </a:rPr>
              <a:t>Older people</a:t>
            </a:r>
          </a:p>
        </p:txBody>
      </p:sp>
      <p:sp>
        <p:nvSpPr>
          <p:cNvPr id="19464" name="Rectangle 14"/>
          <p:cNvSpPr>
            <a:spLocks noChangeArrowheads="1"/>
          </p:cNvSpPr>
          <p:nvPr/>
        </p:nvSpPr>
        <p:spPr bwMode="auto">
          <a:xfrm>
            <a:off x="7452320" y="620688"/>
            <a:ext cx="1440160" cy="369332"/>
          </a:xfrm>
          <a:prstGeom prst="rect">
            <a:avLst/>
          </a:prstGeom>
          <a:noFill/>
          <a:ln w="9525">
            <a:noFill/>
            <a:miter lim="800000"/>
            <a:headEnd/>
            <a:tailEnd/>
          </a:ln>
        </p:spPr>
        <p:txBody>
          <a:bodyPr wrap="square">
            <a:spAutoFit/>
          </a:bodyPr>
          <a:lstStyle/>
          <a:p>
            <a:pPr eaLnBrk="0" hangingPunct="0"/>
            <a:r>
              <a:rPr lang="en-US" dirty="0">
                <a:latin typeface="Arial" pitchFamily="34" charset="0"/>
                <a:cs typeface="Arial" pitchFamily="34" charset="0"/>
              </a:rPr>
              <a:t>Low income</a:t>
            </a:r>
          </a:p>
        </p:txBody>
      </p:sp>
      <p:sp>
        <p:nvSpPr>
          <p:cNvPr id="19465" name="Rectangle 15"/>
          <p:cNvSpPr>
            <a:spLocks noChangeArrowheads="1"/>
          </p:cNvSpPr>
          <p:nvPr/>
        </p:nvSpPr>
        <p:spPr bwMode="auto">
          <a:xfrm>
            <a:off x="7586663" y="1484784"/>
            <a:ext cx="1557337" cy="369888"/>
          </a:xfrm>
          <a:prstGeom prst="rect">
            <a:avLst/>
          </a:prstGeom>
          <a:noFill/>
          <a:ln w="9525">
            <a:noFill/>
            <a:miter lim="800000"/>
            <a:headEnd/>
            <a:tailEnd/>
          </a:ln>
        </p:spPr>
        <p:txBody>
          <a:bodyPr wrap="none">
            <a:spAutoFit/>
          </a:bodyPr>
          <a:lstStyle/>
          <a:p>
            <a:pPr eaLnBrk="0" hangingPunct="0"/>
            <a:r>
              <a:rPr lang="en-US" dirty="0">
                <a:latin typeface="Arial" pitchFamily="34" charset="0"/>
                <a:cs typeface="Arial" pitchFamily="34" charset="0"/>
              </a:rPr>
              <a:t>Poor nutrition</a:t>
            </a:r>
          </a:p>
        </p:txBody>
      </p:sp>
      <p:sp>
        <p:nvSpPr>
          <p:cNvPr id="19466" name="Rectangle 16"/>
          <p:cNvSpPr>
            <a:spLocks noChangeArrowheads="1"/>
          </p:cNvSpPr>
          <p:nvPr/>
        </p:nvSpPr>
        <p:spPr bwMode="auto">
          <a:xfrm>
            <a:off x="6876256" y="1916832"/>
            <a:ext cx="2088232" cy="646331"/>
          </a:xfrm>
          <a:prstGeom prst="rect">
            <a:avLst/>
          </a:prstGeom>
          <a:noFill/>
          <a:ln w="9525">
            <a:noFill/>
            <a:miter lim="800000"/>
            <a:headEnd/>
            <a:tailEnd/>
          </a:ln>
        </p:spPr>
        <p:txBody>
          <a:bodyPr wrap="square">
            <a:spAutoFit/>
          </a:bodyPr>
          <a:lstStyle/>
          <a:p>
            <a:pPr eaLnBrk="0" hangingPunct="0"/>
            <a:r>
              <a:rPr lang="en-US" dirty="0">
                <a:latin typeface="Arial" pitchFamily="34" charset="0"/>
                <a:cs typeface="Arial" pitchFamily="34" charset="0"/>
              </a:rPr>
              <a:t>Lack of </a:t>
            </a:r>
            <a:r>
              <a:rPr lang="en-US" dirty="0" smtClean="0">
                <a:latin typeface="Arial" pitchFamily="34" charset="0"/>
                <a:cs typeface="Arial" pitchFamily="34" charset="0"/>
              </a:rPr>
              <a:t>resources and </a:t>
            </a:r>
            <a:r>
              <a:rPr lang="en-US" dirty="0">
                <a:latin typeface="Arial" pitchFamily="34" charset="0"/>
                <a:cs typeface="Arial" pitchFamily="34" charset="0"/>
              </a:rPr>
              <a:t>information</a:t>
            </a:r>
          </a:p>
        </p:txBody>
      </p:sp>
      <p:sp>
        <p:nvSpPr>
          <p:cNvPr id="19467" name="Rectangle 17"/>
          <p:cNvSpPr>
            <a:spLocks noChangeArrowheads="1"/>
          </p:cNvSpPr>
          <p:nvPr/>
        </p:nvSpPr>
        <p:spPr bwMode="auto">
          <a:xfrm>
            <a:off x="3203848" y="2132856"/>
            <a:ext cx="3024336" cy="369332"/>
          </a:xfrm>
          <a:prstGeom prst="rect">
            <a:avLst/>
          </a:prstGeom>
          <a:noFill/>
          <a:ln w="9525">
            <a:noFill/>
            <a:miter lim="800000"/>
            <a:headEnd/>
            <a:tailEnd/>
          </a:ln>
        </p:spPr>
        <p:txBody>
          <a:bodyPr wrap="square">
            <a:spAutoFit/>
          </a:bodyPr>
          <a:lstStyle/>
          <a:p>
            <a:pPr eaLnBrk="0" hangingPunct="0"/>
            <a:r>
              <a:rPr lang="en-US" dirty="0">
                <a:latin typeface="Arial" pitchFamily="34" charset="0"/>
                <a:cs typeface="Arial" pitchFamily="34" charset="0"/>
              </a:rPr>
              <a:t>Cultural / </a:t>
            </a:r>
            <a:r>
              <a:rPr lang="en-US" dirty="0" smtClean="0">
                <a:latin typeface="Arial" pitchFamily="34" charset="0"/>
                <a:cs typeface="Arial" pitchFamily="34" charset="0"/>
              </a:rPr>
              <a:t>language </a:t>
            </a:r>
            <a:r>
              <a:rPr lang="en-US" dirty="0">
                <a:latin typeface="Arial" pitchFamily="34" charset="0"/>
                <a:cs typeface="Arial" pitchFamily="34" charset="0"/>
              </a:rPr>
              <a:t>barriers</a:t>
            </a:r>
          </a:p>
        </p:txBody>
      </p:sp>
      <p:sp>
        <p:nvSpPr>
          <p:cNvPr id="19468" name="Rectangle 18"/>
          <p:cNvSpPr>
            <a:spLocks noChangeArrowheads="1"/>
          </p:cNvSpPr>
          <p:nvPr/>
        </p:nvSpPr>
        <p:spPr bwMode="auto">
          <a:xfrm>
            <a:off x="5796136" y="3717032"/>
            <a:ext cx="3096344" cy="369332"/>
          </a:xfrm>
          <a:prstGeom prst="rect">
            <a:avLst/>
          </a:prstGeom>
          <a:noFill/>
          <a:ln w="9525">
            <a:noFill/>
            <a:miter lim="800000"/>
            <a:headEnd/>
            <a:tailEnd/>
          </a:ln>
        </p:spPr>
        <p:txBody>
          <a:bodyPr wrap="square">
            <a:spAutoFit/>
          </a:bodyPr>
          <a:lstStyle/>
          <a:p>
            <a:pPr eaLnBrk="0" hangingPunct="0"/>
            <a:r>
              <a:rPr lang="en-US" dirty="0">
                <a:latin typeface="Arial" pitchFamily="34" charset="0"/>
                <a:cs typeface="Arial" pitchFamily="34" charset="0"/>
              </a:rPr>
              <a:t>New </a:t>
            </a:r>
            <a:r>
              <a:rPr lang="en-US" dirty="0" smtClean="0">
                <a:latin typeface="Arial" pitchFamily="34" charset="0"/>
                <a:cs typeface="Arial" pitchFamily="34" charset="0"/>
              </a:rPr>
              <a:t>immigrants, refugees</a:t>
            </a:r>
            <a:endParaRPr lang="en-US" dirty="0">
              <a:latin typeface="Arial" pitchFamily="34" charset="0"/>
              <a:cs typeface="Arial" pitchFamily="34" charset="0"/>
            </a:endParaRPr>
          </a:p>
        </p:txBody>
      </p:sp>
      <p:sp>
        <p:nvSpPr>
          <p:cNvPr id="19469" name="Rectangle 19"/>
          <p:cNvSpPr>
            <a:spLocks noChangeArrowheads="1"/>
          </p:cNvSpPr>
          <p:nvPr/>
        </p:nvSpPr>
        <p:spPr bwMode="auto">
          <a:xfrm>
            <a:off x="1043609" y="4437112"/>
            <a:ext cx="2448272" cy="369332"/>
          </a:xfrm>
          <a:prstGeom prst="rect">
            <a:avLst/>
          </a:prstGeom>
          <a:noFill/>
          <a:ln w="9525">
            <a:noFill/>
            <a:miter lim="800000"/>
            <a:headEnd/>
            <a:tailEnd/>
          </a:ln>
        </p:spPr>
        <p:txBody>
          <a:bodyPr wrap="square">
            <a:spAutoFit/>
          </a:bodyPr>
          <a:lstStyle/>
          <a:p>
            <a:pPr eaLnBrk="0" hangingPunct="0"/>
            <a:r>
              <a:rPr lang="en-US" dirty="0">
                <a:latin typeface="Arial" pitchFamily="34" charset="0"/>
                <a:cs typeface="Arial" pitchFamily="34" charset="0"/>
              </a:rPr>
              <a:t>Asian / African groups</a:t>
            </a:r>
          </a:p>
        </p:txBody>
      </p:sp>
      <p:sp>
        <p:nvSpPr>
          <p:cNvPr id="19470" name="Rectangle 20"/>
          <p:cNvSpPr>
            <a:spLocks noChangeArrowheads="1"/>
          </p:cNvSpPr>
          <p:nvPr/>
        </p:nvSpPr>
        <p:spPr bwMode="auto">
          <a:xfrm>
            <a:off x="4427984" y="3501008"/>
            <a:ext cx="1044575" cy="369888"/>
          </a:xfrm>
          <a:prstGeom prst="rect">
            <a:avLst/>
          </a:prstGeom>
          <a:noFill/>
          <a:ln w="9525">
            <a:noFill/>
            <a:miter lim="800000"/>
            <a:headEnd/>
            <a:tailEnd/>
          </a:ln>
        </p:spPr>
        <p:txBody>
          <a:bodyPr wrap="none">
            <a:spAutoFit/>
          </a:bodyPr>
          <a:lstStyle/>
          <a:p>
            <a:pPr eaLnBrk="0" hangingPunct="0">
              <a:spcBef>
                <a:spcPct val="50000"/>
              </a:spcBef>
            </a:pPr>
            <a:r>
              <a:rPr lang="en-US" dirty="0">
                <a:latin typeface="Arial" pitchFamily="34" charset="0"/>
                <a:cs typeface="Arial" pitchFamily="34" charset="0"/>
              </a:rPr>
              <a:t>Children</a:t>
            </a:r>
          </a:p>
        </p:txBody>
      </p:sp>
      <p:sp>
        <p:nvSpPr>
          <p:cNvPr id="19471" name="Rectangle 21"/>
          <p:cNvSpPr>
            <a:spLocks noChangeArrowheads="1"/>
          </p:cNvSpPr>
          <p:nvPr/>
        </p:nvSpPr>
        <p:spPr bwMode="auto">
          <a:xfrm>
            <a:off x="755576" y="5517232"/>
            <a:ext cx="5112568" cy="369332"/>
          </a:xfrm>
          <a:prstGeom prst="rect">
            <a:avLst/>
          </a:prstGeom>
          <a:noFill/>
          <a:ln w="9525">
            <a:noFill/>
            <a:miter lim="800000"/>
            <a:headEnd/>
            <a:tailEnd/>
          </a:ln>
        </p:spPr>
        <p:txBody>
          <a:bodyPr wrap="square">
            <a:spAutoFit/>
          </a:bodyPr>
          <a:lstStyle/>
          <a:p>
            <a:pPr eaLnBrk="0" hangingPunct="0"/>
            <a:r>
              <a:rPr lang="en-US" dirty="0">
                <a:latin typeface="Arial" pitchFamily="34" charset="0"/>
                <a:cs typeface="Arial" pitchFamily="34" charset="0"/>
              </a:rPr>
              <a:t>People with </a:t>
            </a:r>
            <a:r>
              <a:rPr lang="en-US" dirty="0" smtClean="0">
                <a:latin typeface="Arial" pitchFamily="34" charset="0"/>
                <a:cs typeface="Arial" pitchFamily="34" charset="0"/>
              </a:rPr>
              <a:t>co-infection: HIV</a:t>
            </a:r>
            <a:r>
              <a:rPr lang="en-US" dirty="0">
                <a:latin typeface="Arial" pitchFamily="34" charset="0"/>
                <a:cs typeface="Arial" pitchFamily="34" charset="0"/>
              </a:rPr>
              <a:t>, Hep B, Hep C </a:t>
            </a:r>
          </a:p>
        </p:txBody>
      </p:sp>
      <p:sp>
        <p:nvSpPr>
          <p:cNvPr id="19472" name="Rectangle 22"/>
          <p:cNvSpPr>
            <a:spLocks noChangeArrowheads="1"/>
          </p:cNvSpPr>
          <p:nvPr/>
        </p:nvSpPr>
        <p:spPr bwMode="auto">
          <a:xfrm>
            <a:off x="6228184" y="4941168"/>
            <a:ext cx="2430463" cy="1200329"/>
          </a:xfrm>
          <a:prstGeom prst="rect">
            <a:avLst/>
          </a:prstGeom>
          <a:noFill/>
          <a:ln w="9525">
            <a:noFill/>
            <a:miter lim="800000"/>
            <a:headEnd/>
            <a:tailEnd/>
          </a:ln>
        </p:spPr>
        <p:txBody>
          <a:bodyPr>
            <a:spAutoFit/>
          </a:bodyPr>
          <a:lstStyle/>
          <a:p>
            <a:pPr eaLnBrk="0" hangingPunct="0"/>
            <a:r>
              <a:rPr lang="en-US" dirty="0" smtClean="0">
                <a:latin typeface="Arial" pitchFamily="34" charset="0"/>
                <a:cs typeface="Arial" pitchFamily="34" charset="0"/>
              </a:rPr>
              <a:t>Substance misusers</a:t>
            </a:r>
            <a:endParaRPr lang="en-US" dirty="0">
              <a:latin typeface="Arial" pitchFamily="34" charset="0"/>
              <a:cs typeface="Arial" pitchFamily="34" charset="0"/>
            </a:endParaRPr>
          </a:p>
          <a:p>
            <a:pPr eaLnBrk="0" hangingPunct="0"/>
            <a:r>
              <a:rPr lang="en-US" dirty="0" smtClean="0">
                <a:latin typeface="Arial" pitchFamily="34" charset="0"/>
                <a:cs typeface="Arial" pitchFamily="34" charset="0"/>
              </a:rPr>
              <a:t>Homeless</a:t>
            </a:r>
            <a:endParaRPr lang="en-US" dirty="0">
              <a:latin typeface="Arial" pitchFamily="34" charset="0"/>
              <a:cs typeface="Arial" pitchFamily="34" charset="0"/>
            </a:endParaRPr>
          </a:p>
          <a:p>
            <a:pPr eaLnBrk="0" hangingPunct="0"/>
            <a:r>
              <a:rPr lang="en-US" dirty="0">
                <a:latin typeface="Arial" pitchFamily="34" charset="0"/>
                <a:cs typeface="Arial" pitchFamily="34" charset="0"/>
              </a:rPr>
              <a:t>Prisoners</a:t>
            </a:r>
          </a:p>
          <a:p>
            <a:pPr eaLnBrk="0" hangingPunct="0"/>
            <a:r>
              <a:rPr lang="en-US" dirty="0">
                <a:latin typeface="Arial" pitchFamily="34" charset="0"/>
                <a:cs typeface="Arial" pitchFamily="34" charset="0"/>
              </a:rPr>
              <a:t>Mental </a:t>
            </a:r>
            <a:r>
              <a:rPr lang="en-US" dirty="0" smtClean="0">
                <a:latin typeface="Arial" pitchFamily="34" charset="0"/>
                <a:cs typeface="Arial" pitchFamily="34" charset="0"/>
              </a:rPr>
              <a:t>health patients</a:t>
            </a:r>
            <a:endParaRPr lang="en-US" dirty="0">
              <a:latin typeface="Arial" pitchFamily="34" charset="0"/>
              <a:cs typeface="Arial" pitchFamily="34" charset="0"/>
            </a:endParaRPr>
          </a:p>
        </p:txBody>
      </p:sp>
      <p:sp>
        <p:nvSpPr>
          <p:cNvPr id="19473" name="TextBox 23"/>
          <p:cNvSpPr txBox="1">
            <a:spLocks noChangeArrowheads="1"/>
          </p:cNvSpPr>
          <p:nvPr/>
        </p:nvSpPr>
        <p:spPr bwMode="auto">
          <a:xfrm>
            <a:off x="251520" y="3717032"/>
            <a:ext cx="4104456" cy="646331"/>
          </a:xfrm>
          <a:prstGeom prst="rect">
            <a:avLst/>
          </a:prstGeom>
          <a:noFill/>
          <a:ln w="9525">
            <a:noFill/>
            <a:miter lim="800000"/>
            <a:headEnd/>
            <a:tailEnd/>
          </a:ln>
        </p:spPr>
        <p:txBody>
          <a:bodyPr wrap="square">
            <a:spAutoFit/>
          </a:bodyPr>
          <a:lstStyle/>
          <a:p>
            <a:r>
              <a:rPr lang="en-GB" dirty="0">
                <a:latin typeface="Arial" pitchFamily="34" charset="0"/>
                <a:cs typeface="Arial" pitchFamily="34" charset="0"/>
              </a:rPr>
              <a:t>People with </a:t>
            </a:r>
            <a:r>
              <a:rPr lang="en-GB" dirty="0" smtClean="0">
                <a:latin typeface="Arial" pitchFamily="34" charset="0"/>
                <a:cs typeface="Arial" pitchFamily="34" charset="0"/>
              </a:rPr>
              <a:t>co-morbidities: diabetes</a:t>
            </a:r>
            <a:r>
              <a:rPr lang="en-GB" dirty="0">
                <a:latin typeface="Arial" pitchFamily="34" charset="0"/>
                <a:cs typeface="Arial" pitchFamily="34" charset="0"/>
              </a:rPr>
              <a:t>, </a:t>
            </a:r>
            <a:r>
              <a:rPr lang="en-GB" dirty="0" smtClean="0">
                <a:latin typeface="Arial" pitchFamily="34" charset="0"/>
                <a:cs typeface="Arial" pitchFamily="34" charset="0"/>
              </a:rPr>
              <a:t>immunosuppressive </a:t>
            </a:r>
            <a:r>
              <a:rPr lang="en-GB" dirty="0">
                <a:latin typeface="Arial" pitchFamily="34" charset="0"/>
                <a:cs typeface="Arial" pitchFamily="34" charset="0"/>
              </a:rPr>
              <a:t>disorders</a:t>
            </a:r>
          </a:p>
        </p:txBody>
      </p:sp>
      <p:sp>
        <p:nvSpPr>
          <p:cNvPr id="19474" name="TextBox 24"/>
          <p:cNvSpPr txBox="1">
            <a:spLocks noChangeArrowheads="1"/>
          </p:cNvSpPr>
          <p:nvPr/>
        </p:nvSpPr>
        <p:spPr bwMode="auto">
          <a:xfrm>
            <a:off x="1691680" y="4941168"/>
            <a:ext cx="2232025" cy="368300"/>
          </a:xfrm>
          <a:prstGeom prst="rect">
            <a:avLst/>
          </a:prstGeom>
          <a:noFill/>
          <a:ln w="9525">
            <a:noFill/>
            <a:miter lim="800000"/>
            <a:headEnd/>
            <a:tailEnd/>
          </a:ln>
        </p:spPr>
        <p:txBody>
          <a:bodyPr>
            <a:spAutoFit/>
          </a:bodyPr>
          <a:lstStyle/>
          <a:p>
            <a:r>
              <a:rPr lang="en-GB" dirty="0">
                <a:latin typeface="Arial" pitchFamily="34" charset="0"/>
                <a:cs typeface="Arial" pitchFamily="34" charset="0"/>
              </a:rPr>
              <a:t>Known TB contacts</a:t>
            </a:r>
          </a:p>
        </p:txBody>
      </p:sp>
      <p:sp>
        <p:nvSpPr>
          <p:cNvPr id="19490" name="TextBox 58"/>
          <p:cNvSpPr txBox="1">
            <a:spLocks noChangeArrowheads="1"/>
          </p:cNvSpPr>
          <p:nvPr/>
        </p:nvSpPr>
        <p:spPr bwMode="auto">
          <a:xfrm>
            <a:off x="3707904" y="2564904"/>
            <a:ext cx="3600375" cy="646331"/>
          </a:xfrm>
          <a:prstGeom prst="rect">
            <a:avLst/>
          </a:prstGeom>
          <a:noFill/>
          <a:ln w="9525">
            <a:noFill/>
            <a:miter lim="800000"/>
            <a:headEnd/>
            <a:tailEnd/>
          </a:ln>
        </p:spPr>
        <p:txBody>
          <a:bodyPr wrap="square">
            <a:spAutoFit/>
          </a:bodyPr>
          <a:lstStyle/>
          <a:p>
            <a:r>
              <a:rPr lang="en-GB" dirty="0" smtClean="0">
                <a:latin typeface="Arial" pitchFamily="34" charset="0"/>
                <a:cs typeface="Arial" pitchFamily="34" charset="0"/>
              </a:rPr>
              <a:t>Immunosuppression, secondary </a:t>
            </a:r>
            <a:r>
              <a:rPr lang="en-GB" dirty="0">
                <a:latin typeface="Arial" pitchFamily="34" charset="0"/>
                <a:cs typeface="Arial" pitchFamily="34" charset="0"/>
              </a:rPr>
              <a:t>to disease or medications</a:t>
            </a:r>
          </a:p>
        </p:txBody>
      </p:sp>
      <p:pic>
        <p:nvPicPr>
          <p:cNvPr id="19492" name="Picture 7" descr="http://www.tbalert.org/images/Posternew_0001.jpg"/>
          <p:cNvPicPr>
            <a:picLocks noChangeAspect="1" noChangeArrowheads="1"/>
          </p:cNvPicPr>
          <p:nvPr/>
        </p:nvPicPr>
        <p:blipFill>
          <a:blip r:embed="rId2" cstate="screen"/>
          <a:srcRect/>
          <a:stretch>
            <a:fillRect/>
          </a:stretch>
        </p:blipFill>
        <p:spPr bwMode="auto">
          <a:xfrm>
            <a:off x="1043608" y="1772816"/>
            <a:ext cx="1800200" cy="1800201"/>
          </a:xfrm>
          <a:prstGeom prst="rect">
            <a:avLst/>
          </a:prstGeom>
          <a:noFill/>
          <a:ln w="9525">
            <a:noFill/>
            <a:miter lim="800000"/>
            <a:headEnd/>
            <a:tailEnd/>
          </a:ln>
        </p:spPr>
      </p:pic>
      <p:sp>
        <p:nvSpPr>
          <p:cNvPr id="19494" name="TextBox 41"/>
          <p:cNvSpPr txBox="1">
            <a:spLocks noChangeArrowheads="1"/>
          </p:cNvSpPr>
          <p:nvPr/>
        </p:nvSpPr>
        <p:spPr bwMode="auto">
          <a:xfrm>
            <a:off x="4572000" y="404664"/>
            <a:ext cx="1079500" cy="368300"/>
          </a:xfrm>
          <a:prstGeom prst="rect">
            <a:avLst/>
          </a:prstGeom>
          <a:noFill/>
          <a:ln w="9525">
            <a:noFill/>
            <a:miter lim="800000"/>
            <a:headEnd/>
            <a:tailEnd/>
          </a:ln>
        </p:spPr>
        <p:txBody>
          <a:bodyPr>
            <a:spAutoFit/>
          </a:bodyPr>
          <a:lstStyle/>
          <a:p>
            <a:r>
              <a:rPr lang="en-GB" dirty="0">
                <a:latin typeface="Arial" pitchFamily="34" charset="0"/>
                <a:cs typeface="Arial" pitchFamily="34" charset="0"/>
              </a:rPr>
              <a:t>Smoking</a:t>
            </a:r>
          </a:p>
        </p:txBody>
      </p:sp>
      <p:sp>
        <p:nvSpPr>
          <p:cNvPr id="19496" name="TextBox 47"/>
          <p:cNvSpPr txBox="1">
            <a:spLocks noChangeArrowheads="1"/>
          </p:cNvSpPr>
          <p:nvPr/>
        </p:nvSpPr>
        <p:spPr bwMode="auto">
          <a:xfrm>
            <a:off x="2987824" y="1196752"/>
            <a:ext cx="2304256" cy="369332"/>
          </a:xfrm>
          <a:prstGeom prst="rect">
            <a:avLst/>
          </a:prstGeom>
          <a:noFill/>
          <a:ln w="9525">
            <a:noFill/>
            <a:miter lim="800000"/>
            <a:headEnd/>
            <a:tailEnd/>
          </a:ln>
        </p:spPr>
        <p:txBody>
          <a:bodyPr wrap="square">
            <a:spAutoFit/>
          </a:bodyPr>
          <a:lstStyle/>
          <a:p>
            <a:r>
              <a:rPr lang="en-GB" dirty="0">
                <a:latin typeface="Arial" pitchFamily="34" charset="0"/>
                <a:cs typeface="Arial" pitchFamily="34" charset="0"/>
              </a:rPr>
              <a:t>Vitamin </a:t>
            </a:r>
            <a:r>
              <a:rPr lang="en-GB" dirty="0" smtClean="0">
                <a:latin typeface="Arial" pitchFamily="34" charset="0"/>
                <a:cs typeface="Arial" pitchFamily="34" charset="0"/>
              </a:rPr>
              <a:t>D deficiency</a:t>
            </a:r>
            <a:endParaRPr lang="en-GB" dirty="0">
              <a:latin typeface="Arial" pitchFamily="34" charset="0"/>
              <a:cs typeface="Arial" pitchFamily="34" charset="0"/>
            </a:endParaRPr>
          </a:p>
        </p:txBody>
      </p:sp>
      <p:cxnSp>
        <p:nvCxnSpPr>
          <p:cNvPr id="52" name="Straight Arrow Connector 51"/>
          <p:cNvCxnSpPr>
            <a:stCxn id="3" idx="7"/>
            <a:endCxn id="19464" idx="1"/>
          </p:cNvCxnSpPr>
          <p:nvPr/>
        </p:nvCxnSpPr>
        <p:spPr>
          <a:xfrm flipV="1">
            <a:off x="7166643" y="805354"/>
            <a:ext cx="285677" cy="1144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19465" idx="1"/>
            <a:endCxn id="19465" idx="1"/>
          </p:cNvCxnSpPr>
          <p:nvPr/>
        </p:nvCxnSpPr>
        <p:spPr>
          <a:xfrm>
            <a:off x="7586663" y="1669728"/>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3" idx="1"/>
          </p:cNvCxnSpPr>
          <p:nvPr/>
        </p:nvCxnSpPr>
        <p:spPr>
          <a:xfrm flipH="1" flipV="1">
            <a:off x="5580112" y="692696"/>
            <a:ext cx="212553" cy="2270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flipV="1">
            <a:off x="5364088" y="1052736"/>
            <a:ext cx="144016"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endCxn id="19496" idx="3"/>
          </p:cNvCxnSpPr>
          <p:nvPr/>
        </p:nvCxnSpPr>
        <p:spPr>
          <a:xfrm flipH="1" flipV="1">
            <a:off x="5292080" y="1381418"/>
            <a:ext cx="216024" cy="313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endCxn id="19460" idx="3"/>
          </p:cNvCxnSpPr>
          <p:nvPr/>
        </p:nvCxnSpPr>
        <p:spPr>
          <a:xfrm flipH="1">
            <a:off x="5147643" y="1556792"/>
            <a:ext cx="504477" cy="2569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H="1">
            <a:off x="5580112" y="1772816"/>
            <a:ext cx="36004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6372200" y="1844824"/>
            <a:ext cx="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7020272" y="1772816"/>
            <a:ext cx="288032"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3" idx="6"/>
          </p:cNvCxnSpPr>
          <p:nvPr/>
        </p:nvCxnSpPr>
        <p:spPr>
          <a:xfrm>
            <a:off x="7451204" y="1294136"/>
            <a:ext cx="217140" cy="2626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3" idx="0"/>
          </p:cNvCxnSpPr>
          <p:nvPr/>
        </p:nvCxnSpPr>
        <p:spPr>
          <a:xfrm flipV="1">
            <a:off x="6479654" y="476672"/>
            <a:ext cx="3656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endCxn id="19470" idx="2"/>
          </p:cNvCxnSpPr>
          <p:nvPr/>
        </p:nvCxnSpPr>
        <p:spPr>
          <a:xfrm flipH="1" flipV="1">
            <a:off x="4950272" y="3870896"/>
            <a:ext cx="53776" cy="2781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a:stCxn id="2" idx="7"/>
          </p:cNvCxnSpPr>
          <p:nvPr/>
        </p:nvCxnSpPr>
        <p:spPr>
          <a:xfrm flipV="1">
            <a:off x="5943863" y="4077072"/>
            <a:ext cx="284321" cy="2270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V="1">
            <a:off x="6156176" y="4437112"/>
            <a:ext cx="432048" cy="31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2" idx="5"/>
            <a:endCxn id="19472" idx="1"/>
          </p:cNvCxnSpPr>
          <p:nvPr/>
        </p:nvCxnSpPr>
        <p:spPr>
          <a:xfrm>
            <a:off x="5943863" y="5052875"/>
            <a:ext cx="284321" cy="4884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H="1">
            <a:off x="3347864" y="5157192"/>
            <a:ext cx="1476164"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H="1">
            <a:off x="3347864" y="4797152"/>
            <a:ext cx="936104"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a:endCxn id="19469" idx="3"/>
          </p:cNvCxnSpPr>
          <p:nvPr/>
        </p:nvCxnSpPr>
        <p:spPr>
          <a:xfrm flipH="1">
            <a:off x="3491881" y="4509120"/>
            <a:ext cx="864095" cy="1126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H="1" flipV="1">
            <a:off x="3563888" y="4149080"/>
            <a:ext cx="864096"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Stigma and TB</a:t>
            </a:r>
            <a:endParaRPr lang="en-GB" dirty="0"/>
          </a:p>
        </p:txBody>
      </p:sp>
      <p:sp>
        <p:nvSpPr>
          <p:cNvPr id="3" name="Content Placeholder 2"/>
          <p:cNvSpPr>
            <a:spLocks noGrp="1"/>
          </p:cNvSpPr>
          <p:nvPr>
            <p:ph idx="1"/>
          </p:nvPr>
        </p:nvSpPr>
        <p:spPr>
          <a:xfrm>
            <a:off x="467544" y="1376128"/>
            <a:ext cx="8229600" cy="4645159"/>
          </a:xfrm>
        </p:spPr>
        <p:txBody>
          <a:bodyPr>
            <a:normAutofit/>
          </a:bodyPr>
          <a:lstStyle/>
          <a:p>
            <a:pPr marL="226800" indent="-226800">
              <a:lnSpc>
                <a:spcPct val="110000"/>
              </a:lnSpc>
              <a:spcBef>
                <a:spcPts val="400"/>
              </a:spcBef>
            </a:pPr>
            <a:r>
              <a:rPr lang="en-GB" sz="2400" dirty="0" smtClean="0"/>
              <a:t>The risk factors associated with TB are </a:t>
            </a:r>
            <a:r>
              <a:rPr lang="en-GB" sz="2400" dirty="0"/>
              <a:t>factors that can themselves create </a:t>
            </a:r>
            <a:r>
              <a:rPr lang="en-GB" sz="2400" dirty="0" smtClean="0"/>
              <a:t>stigma.</a:t>
            </a:r>
          </a:p>
          <a:p>
            <a:pPr>
              <a:buNone/>
            </a:pPr>
            <a:endParaRPr lang="en-GB" sz="2400" dirty="0" smtClean="0"/>
          </a:p>
          <a:p>
            <a:pPr>
              <a:buNone/>
            </a:pPr>
            <a:endParaRPr lang="en-GB" sz="2400" dirty="0" smtClean="0"/>
          </a:p>
          <a:p>
            <a:pPr marL="226800" indent="-226800">
              <a:lnSpc>
                <a:spcPct val="110000"/>
              </a:lnSpc>
              <a:spcBef>
                <a:spcPts val="400"/>
              </a:spcBef>
            </a:pPr>
            <a:r>
              <a:rPr lang="en-GB" sz="2400" dirty="0" smtClean="0"/>
              <a:t>Stigma can:</a:t>
            </a:r>
          </a:p>
          <a:p>
            <a:pPr marL="626850" lvl="2" indent="-226800">
              <a:lnSpc>
                <a:spcPct val="110000"/>
              </a:lnSpc>
              <a:spcBef>
                <a:spcPts val="400"/>
              </a:spcBef>
            </a:pPr>
            <a:r>
              <a:rPr lang="en-GB" dirty="0" smtClean="0"/>
              <a:t>prevent people seeking help</a:t>
            </a:r>
          </a:p>
          <a:p>
            <a:pPr marL="626850" lvl="2" indent="-226800">
              <a:lnSpc>
                <a:spcPct val="110000"/>
              </a:lnSpc>
              <a:spcBef>
                <a:spcPts val="400"/>
              </a:spcBef>
            </a:pPr>
            <a:r>
              <a:rPr lang="en-GB" dirty="0" smtClean="0"/>
              <a:t>lead to denial once diagnosed</a:t>
            </a:r>
          </a:p>
          <a:p>
            <a:pPr marL="626850" lvl="2" indent="-226800">
              <a:lnSpc>
                <a:spcPct val="110000"/>
              </a:lnSpc>
              <a:spcBef>
                <a:spcPts val="400"/>
              </a:spcBef>
            </a:pPr>
            <a:r>
              <a:rPr lang="en-GB" dirty="0"/>
              <a:t>d</a:t>
            </a:r>
            <a:r>
              <a:rPr lang="en-GB" dirty="0" smtClean="0"/>
              <a:t>eter people from attending appointments or taking treatment</a:t>
            </a:r>
          </a:p>
          <a:p>
            <a:pPr marL="626850" lvl="2" indent="-226800">
              <a:lnSpc>
                <a:spcPct val="110000"/>
              </a:lnSpc>
              <a:spcBef>
                <a:spcPts val="400"/>
              </a:spcBef>
            </a:pPr>
            <a:r>
              <a:rPr lang="en-GB" dirty="0" smtClean="0"/>
              <a:t>make contact tracing difficult.</a:t>
            </a:r>
          </a:p>
          <a:p>
            <a:pPr lvl="1"/>
            <a:endParaRPr lang="en-GB" dirty="0" smtClean="0"/>
          </a:p>
          <a:p>
            <a:pPr lvl="1"/>
            <a:endParaRPr lang="en-GB" dirty="0"/>
          </a:p>
        </p:txBody>
      </p:sp>
      <p:sp>
        <p:nvSpPr>
          <p:cNvPr id="5" name="TextBox 4"/>
          <p:cNvSpPr txBox="1"/>
          <p:nvPr/>
        </p:nvSpPr>
        <p:spPr>
          <a:xfrm>
            <a:off x="4932040" y="2204864"/>
            <a:ext cx="3358044" cy="830997"/>
          </a:xfrm>
          <a:prstGeom prst="rect">
            <a:avLst/>
          </a:prstGeom>
          <a:noFill/>
          <a:ln w="38100">
            <a:solidFill>
              <a:srgbClr val="FF0000"/>
            </a:solidFill>
          </a:ln>
        </p:spPr>
        <p:txBody>
          <a:bodyPr wrap="square" rtlCol="0">
            <a:spAutoFit/>
          </a:bodyPr>
          <a:lstStyle/>
          <a:p>
            <a:pPr algn="ctr"/>
            <a:r>
              <a:rPr lang="en-GB" sz="2400" b="1" i="1" dirty="0"/>
              <a:t>A </a:t>
            </a:r>
            <a:r>
              <a:rPr lang="en-GB" sz="2400" b="1" i="1" dirty="0" smtClean="0"/>
              <a:t>caring, respectful </a:t>
            </a:r>
            <a:r>
              <a:rPr lang="en-GB" sz="2400" b="1" i="1" dirty="0"/>
              <a:t>attitude is </a:t>
            </a:r>
            <a:r>
              <a:rPr lang="en-GB" sz="2400" b="1" i="1" dirty="0" smtClean="0"/>
              <a:t>essential</a:t>
            </a:r>
            <a:endParaRPr lang="en-GB" sz="2400" b="1" i="1" dirty="0"/>
          </a:p>
        </p:txBody>
      </p:sp>
    </p:spTree>
    <p:extLst>
      <p:ext uri="{BB962C8B-B14F-4D97-AF65-F5344CB8AC3E}">
        <p14:creationId xmlns="" xmlns:p14="http://schemas.microsoft.com/office/powerpoint/2010/main" val="34447595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
          </p:nvPr>
        </p:nvSpPr>
        <p:spPr>
          <a:xfrm>
            <a:off x="395536" y="1772816"/>
            <a:ext cx="8280920" cy="4032448"/>
          </a:xfrm>
        </p:spPr>
        <p:txBody>
          <a:bodyPr>
            <a:normAutofit/>
          </a:bodyPr>
          <a:lstStyle/>
          <a:p>
            <a:pPr algn="l"/>
            <a:r>
              <a:rPr lang="en-GB" sz="2800" i="1" dirty="0" smtClean="0">
                <a:solidFill>
                  <a:schemeClr val="tx1"/>
                </a:solidFill>
              </a:rPr>
              <a:t>The Truth About TB</a:t>
            </a:r>
            <a:r>
              <a:rPr lang="en-GB" sz="2800" dirty="0" smtClean="0">
                <a:solidFill>
                  <a:schemeClr val="tx1"/>
                </a:solidFill>
              </a:rPr>
              <a:t> is a national programme that raises public and professional awareness of tuberculosis. </a:t>
            </a:r>
            <a:endParaRPr lang="en-GB" sz="2800" dirty="0" smtClean="0">
              <a:solidFill>
                <a:schemeClr val="tx1"/>
              </a:solidFill>
            </a:endParaRPr>
          </a:p>
          <a:p>
            <a:pPr algn="l"/>
            <a:endParaRPr lang="en-GB" sz="2800" dirty="0" smtClean="0">
              <a:solidFill>
                <a:schemeClr val="tx1"/>
              </a:solidFill>
            </a:endParaRPr>
          </a:p>
          <a:p>
            <a:pPr algn="l"/>
            <a:r>
              <a:rPr lang="en-GB" sz="2800" dirty="0" smtClean="0">
                <a:solidFill>
                  <a:schemeClr val="tx1"/>
                </a:solidFill>
              </a:rPr>
              <a:t>This </a:t>
            </a:r>
            <a:r>
              <a:rPr lang="en-GB" sz="2800" dirty="0" smtClean="0">
                <a:solidFill>
                  <a:schemeClr val="tx1"/>
                </a:solidFill>
              </a:rPr>
              <a:t>training resource has been developed by TB Alert, the national tuberculosis charity, in partnership with NHS England and Public Health </a:t>
            </a:r>
            <a:r>
              <a:rPr lang="en-GB" sz="2800" dirty="0" smtClean="0">
                <a:solidFill>
                  <a:schemeClr val="tx1"/>
                </a:solidFill>
              </a:rPr>
              <a:t>England. </a:t>
            </a:r>
            <a:endParaRPr lang="en-GB" sz="2800" dirty="0" smtClean="0">
              <a:solidFill>
                <a:schemeClr val="tx1"/>
              </a:solidFill>
            </a:endParaRPr>
          </a:p>
          <a:p>
            <a:pPr algn="l"/>
            <a:endParaRPr lang="en-GB" sz="2800"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539750" y="2349500"/>
            <a:ext cx="8229600" cy="1143000"/>
          </a:xfrm>
        </p:spPr>
        <p:txBody>
          <a:bodyPr>
            <a:normAutofit fontScale="90000"/>
          </a:bodyPr>
          <a:lstStyle/>
          <a:p>
            <a:r>
              <a:rPr lang="en-GB" b="1" dirty="0" smtClean="0">
                <a:latin typeface="Arial" pitchFamily="34" charset="0"/>
                <a:cs typeface="Arial" pitchFamily="34" charset="0"/>
              </a:rPr>
              <a:t>Diagnosis and treatment of active TB</a:t>
            </a:r>
            <a:r>
              <a:rPr lang="en-GB" dirty="0" smtClean="0">
                <a:latin typeface="Arial" pitchFamily="34" charset="0"/>
                <a:cs typeface="Arial" pitchFamily="34" charset="0"/>
              </a:rPr>
              <a:t/>
            </a:r>
            <a:br>
              <a:rPr lang="en-GB" dirty="0" smtClean="0">
                <a:latin typeface="Arial" pitchFamily="34" charset="0"/>
                <a:cs typeface="Arial" pitchFamily="34" charset="0"/>
              </a:rPr>
            </a:br>
            <a:endParaRPr lang="en-GB"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533450" y="199092"/>
            <a:ext cx="6861448" cy="1143000"/>
          </a:xfrm>
        </p:spPr>
        <p:txBody>
          <a:bodyPr>
            <a:normAutofit/>
          </a:bodyPr>
          <a:lstStyle/>
          <a:p>
            <a:r>
              <a:rPr lang="en-GB" sz="4000" dirty="0" smtClean="0">
                <a:latin typeface="Arial" pitchFamily="34" charset="0"/>
                <a:cs typeface="Arial" pitchFamily="34" charset="0"/>
              </a:rPr>
              <a:t>Typical presentation of TB</a:t>
            </a:r>
          </a:p>
        </p:txBody>
      </p:sp>
      <p:sp>
        <p:nvSpPr>
          <p:cNvPr id="21507" name="Content Placeholder 2"/>
          <p:cNvSpPr>
            <a:spLocks noGrp="1"/>
          </p:cNvSpPr>
          <p:nvPr>
            <p:ph sz="half" idx="1"/>
          </p:nvPr>
        </p:nvSpPr>
        <p:spPr>
          <a:xfrm>
            <a:off x="457200" y="1844824"/>
            <a:ext cx="4834880" cy="4281339"/>
          </a:xfrm>
        </p:spPr>
        <p:txBody>
          <a:bodyPr>
            <a:normAutofit/>
          </a:bodyPr>
          <a:lstStyle/>
          <a:p>
            <a:pPr marL="226800" indent="-226800">
              <a:spcBef>
                <a:spcPts val="400"/>
              </a:spcBef>
            </a:pPr>
            <a:r>
              <a:rPr lang="en-GB" sz="2400" dirty="0" smtClean="0"/>
              <a:t>G</a:t>
            </a:r>
            <a:r>
              <a:rPr lang="en-GB" sz="2400" dirty="0" smtClean="0">
                <a:latin typeface="Arial" pitchFamily="34" charset="0"/>
                <a:cs typeface="Arial" pitchFamily="34" charset="0"/>
              </a:rPr>
              <a:t>eneral symptoms:</a:t>
            </a:r>
          </a:p>
          <a:p>
            <a:pPr marL="684000" lvl="3" indent="-226800">
              <a:spcBef>
                <a:spcPts val="400"/>
              </a:spcBef>
              <a:buFont typeface="Arial" pitchFamily="34" charset="0"/>
              <a:buChar char="•"/>
            </a:pPr>
            <a:r>
              <a:rPr lang="en-GB" dirty="0" smtClean="0"/>
              <a:t>f</a:t>
            </a:r>
            <a:r>
              <a:rPr lang="en-GB" dirty="0" smtClean="0">
                <a:latin typeface="Arial" pitchFamily="34" charset="0"/>
                <a:cs typeface="Arial" pitchFamily="34" charset="0"/>
              </a:rPr>
              <a:t>ever, night sweats, fatigue, anorexia, weight loss</a:t>
            </a:r>
          </a:p>
          <a:p>
            <a:pPr marL="226800" indent="-226800">
              <a:spcBef>
                <a:spcPts val="400"/>
              </a:spcBef>
            </a:pPr>
            <a:r>
              <a:rPr lang="en-GB" sz="2400" dirty="0" smtClean="0"/>
              <a:t>Pulmonary symptoms:</a:t>
            </a:r>
          </a:p>
          <a:p>
            <a:pPr marL="684000" lvl="3" indent="-226800">
              <a:spcBef>
                <a:spcPts val="400"/>
              </a:spcBef>
              <a:buFont typeface="Arial" pitchFamily="34" charset="0"/>
              <a:buChar char="•"/>
            </a:pPr>
            <a:r>
              <a:rPr lang="en-GB" dirty="0" smtClean="0"/>
              <a:t>cough, haemoptysis</a:t>
            </a:r>
          </a:p>
          <a:p>
            <a:pPr marL="226800" indent="-226800">
              <a:spcBef>
                <a:spcPts val="400"/>
              </a:spcBef>
            </a:pPr>
            <a:r>
              <a:rPr lang="en-GB" sz="2400" dirty="0" smtClean="0"/>
              <a:t>Extra pulmonary symptoms:</a:t>
            </a:r>
          </a:p>
          <a:p>
            <a:pPr marL="684000" lvl="3" indent="-226800">
              <a:spcBef>
                <a:spcPts val="400"/>
              </a:spcBef>
              <a:buFont typeface="Arial" pitchFamily="34" charset="0"/>
              <a:buChar char="•"/>
            </a:pPr>
            <a:r>
              <a:rPr lang="en-GB" dirty="0" smtClean="0"/>
              <a:t>localised pain and/or swelling, lymphadenopathy, wounds that won’t heal</a:t>
            </a:r>
          </a:p>
          <a:p>
            <a:pPr marL="57150" indent="0">
              <a:buNone/>
            </a:pPr>
            <a:r>
              <a:rPr lang="en-GB" sz="2400" dirty="0" smtClean="0"/>
              <a:t>N.B. extra pulmonary TB can mimic other diseases/conditions </a:t>
            </a:r>
            <a:endParaRPr lang="en-GB" sz="2400" dirty="0"/>
          </a:p>
        </p:txBody>
      </p:sp>
      <p:pic>
        <p:nvPicPr>
          <p:cNvPr id="21508" name="Picture 13" descr="http://t2.gstatic.com/images?q=tbn:ANd9GcQmYSfvjhhEdrfhHc-UPPVFzIV0pAExPWYEZ65R5J7dNos5QQoUUgmqji4a"/>
          <p:cNvPicPr>
            <a:picLocks noGrp="1" noChangeAspect="1" noChangeArrowheads="1"/>
          </p:cNvPicPr>
          <p:nvPr>
            <p:ph sz="half" idx="2"/>
          </p:nvPr>
        </p:nvPicPr>
        <p:blipFill>
          <a:blip r:embed="rId2" cstate="screen"/>
          <a:stretch>
            <a:fillRect/>
          </a:stretch>
        </p:blipFill>
        <p:spPr>
          <a:xfrm>
            <a:off x="5652120" y="2420888"/>
            <a:ext cx="2221109" cy="1475451"/>
          </a:xfrm>
        </p:spPr>
      </p:pic>
      <p:pic>
        <p:nvPicPr>
          <p:cNvPr id="21509" name="Picture 59" descr="http://t3.gstatic.com/images?q=tbn:ANd9GcT_b_NJRxqGVAZa23vieU9RRjlnWlcfGUSc9p3Lw9WbPnIfXeIRq2Kyhw"/>
          <p:cNvPicPr>
            <a:picLocks noChangeAspect="1" noChangeArrowheads="1"/>
          </p:cNvPicPr>
          <p:nvPr/>
        </p:nvPicPr>
        <p:blipFill>
          <a:blip r:embed="rId3" cstate="screen"/>
          <a:srcRect/>
          <a:stretch>
            <a:fillRect/>
          </a:stretch>
        </p:blipFill>
        <p:spPr bwMode="auto">
          <a:xfrm>
            <a:off x="6444208" y="4015928"/>
            <a:ext cx="1943794" cy="1943794"/>
          </a:xfrm>
          <a:prstGeom prst="rect">
            <a:avLst/>
          </a:prstGeom>
          <a:noFill/>
          <a:ln w="9525">
            <a:noFill/>
            <a:miter lim="800000"/>
            <a:headEnd/>
            <a:tailEnd/>
          </a:ln>
        </p:spPr>
      </p:pic>
      <p:sp>
        <p:nvSpPr>
          <p:cNvPr id="2" name="TextBox 1"/>
          <p:cNvSpPr txBox="1"/>
          <p:nvPr/>
        </p:nvSpPr>
        <p:spPr>
          <a:xfrm>
            <a:off x="5695755" y="1342092"/>
            <a:ext cx="2664296" cy="830997"/>
          </a:xfrm>
          <a:prstGeom prst="rect">
            <a:avLst/>
          </a:prstGeom>
          <a:noFill/>
          <a:ln w="38100">
            <a:solidFill>
              <a:srgbClr val="FF0000"/>
            </a:solidFill>
          </a:ln>
        </p:spPr>
        <p:txBody>
          <a:bodyPr wrap="square" rtlCol="0">
            <a:spAutoFit/>
          </a:bodyPr>
          <a:lstStyle/>
          <a:p>
            <a:pPr algn="ctr"/>
            <a:r>
              <a:rPr lang="en-GB" sz="2400" b="1" i="1" dirty="0">
                <a:latin typeface="Arial" pitchFamily="34" charset="0"/>
                <a:cs typeface="Arial" pitchFamily="34" charset="0"/>
              </a:rPr>
              <a:t>Have a high level of </a:t>
            </a:r>
            <a:r>
              <a:rPr lang="en-GB" sz="2400" b="1" i="1" dirty="0" smtClean="0">
                <a:latin typeface="Arial" pitchFamily="34" charset="0"/>
                <a:cs typeface="Arial" pitchFamily="34" charset="0"/>
              </a:rPr>
              <a:t>suspicion</a:t>
            </a:r>
            <a:endParaRPr lang="en-GB" sz="24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260648"/>
            <a:ext cx="6861448" cy="1143000"/>
          </a:xfrm>
        </p:spPr>
        <p:txBody>
          <a:bodyPr/>
          <a:lstStyle/>
          <a:p>
            <a:r>
              <a:rPr lang="en-GB" dirty="0" smtClean="0"/>
              <a:t>Think TB!</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If </a:t>
            </a:r>
            <a:r>
              <a:rPr lang="en-GB" dirty="0"/>
              <a:t>you </a:t>
            </a:r>
            <a:r>
              <a:rPr lang="en-GB" dirty="0" smtClean="0"/>
              <a:t>see </a:t>
            </a:r>
            <a:r>
              <a:rPr lang="en-GB" dirty="0"/>
              <a:t>a patient who is unwell, tired, maybe losing weight, maybe feverish, perhaps with </a:t>
            </a:r>
            <a:r>
              <a:rPr lang="en-GB" dirty="0" smtClean="0"/>
              <a:t>swollen lymph glands or a cough for three weeks or longer…..</a:t>
            </a:r>
          </a:p>
          <a:p>
            <a:pPr marL="0" indent="0">
              <a:buNone/>
            </a:pPr>
            <a:endParaRPr lang="en-GB" dirty="0"/>
          </a:p>
          <a:p>
            <a:pPr marL="0" indent="0">
              <a:buNone/>
            </a:pPr>
            <a:r>
              <a:rPr lang="en-GB" dirty="0" smtClean="0"/>
              <a:t>	….. if they come from </a:t>
            </a:r>
            <a:r>
              <a:rPr lang="en-GB" dirty="0"/>
              <a:t>a high risk </a:t>
            </a:r>
            <a:r>
              <a:rPr lang="en-GB" dirty="0" smtClean="0"/>
              <a:t>group</a:t>
            </a:r>
          </a:p>
          <a:p>
            <a:pPr marL="0" indent="0">
              <a:buNone/>
            </a:pPr>
            <a:endParaRPr lang="en-GB" dirty="0"/>
          </a:p>
          <a:p>
            <a:pPr marL="0" indent="0">
              <a:buNone/>
            </a:pPr>
            <a:r>
              <a:rPr lang="en-GB" dirty="0" smtClean="0"/>
              <a:t>		</a:t>
            </a:r>
            <a:r>
              <a:rPr lang="en-GB" b="1" dirty="0" smtClean="0">
                <a:solidFill>
                  <a:srgbClr val="9F1F63"/>
                </a:solidFill>
              </a:rPr>
              <a:t>…. could it be TB?</a:t>
            </a:r>
            <a:endParaRPr lang="en-GB" b="1" dirty="0">
              <a:solidFill>
                <a:srgbClr val="9F1F63"/>
              </a:solidFill>
            </a:endParaRPr>
          </a:p>
        </p:txBody>
      </p:sp>
    </p:spTree>
    <p:extLst>
      <p:ext uri="{BB962C8B-B14F-4D97-AF65-F5344CB8AC3E}">
        <p14:creationId xmlns="" xmlns:p14="http://schemas.microsoft.com/office/powerpoint/2010/main" val="2183246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60648"/>
            <a:ext cx="7776864" cy="1143000"/>
          </a:xfrm>
        </p:spPr>
        <p:txBody>
          <a:bodyPr>
            <a:normAutofit fontScale="90000"/>
          </a:bodyPr>
          <a:lstStyle/>
          <a:p>
            <a:r>
              <a:rPr lang="en-GB" dirty="0" smtClean="0"/>
              <a:t>Diagnosis of TB in Primary Care</a:t>
            </a:r>
            <a:endParaRPr lang="en-GB" dirty="0"/>
          </a:p>
        </p:txBody>
      </p:sp>
      <p:sp>
        <p:nvSpPr>
          <p:cNvPr id="3" name="Content Placeholder 2"/>
          <p:cNvSpPr>
            <a:spLocks noGrp="1"/>
          </p:cNvSpPr>
          <p:nvPr>
            <p:ph sz="half" idx="1"/>
          </p:nvPr>
        </p:nvSpPr>
        <p:spPr>
          <a:xfrm>
            <a:off x="467544" y="1988840"/>
            <a:ext cx="4028256" cy="4137323"/>
          </a:xfrm>
        </p:spPr>
        <p:txBody>
          <a:bodyPr>
            <a:normAutofit fontScale="85000" lnSpcReduction="20000"/>
          </a:bodyPr>
          <a:lstStyle/>
          <a:p>
            <a:pPr>
              <a:buNone/>
            </a:pPr>
            <a:r>
              <a:rPr lang="en-GB" b="1" dirty="0" smtClean="0"/>
              <a:t>Pulmonary TB:</a:t>
            </a:r>
          </a:p>
          <a:p>
            <a:pPr marL="226800" indent="-226800">
              <a:lnSpc>
                <a:spcPct val="120000"/>
              </a:lnSpc>
              <a:spcBef>
                <a:spcPts val="400"/>
              </a:spcBef>
            </a:pPr>
            <a:r>
              <a:rPr lang="en-GB" dirty="0" smtClean="0"/>
              <a:t>refer </a:t>
            </a:r>
            <a:r>
              <a:rPr lang="en-GB" dirty="0"/>
              <a:t>for CXR </a:t>
            </a:r>
            <a:r>
              <a:rPr lang="en-GB" dirty="0" smtClean="0"/>
              <a:t/>
            </a:r>
            <a:br>
              <a:rPr lang="en-GB" dirty="0" smtClean="0"/>
            </a:br>
            <a:r>
              <a:rPr lang="en-GB" dirty="0" smtClean="0"/>
              <a:t>	and</a:t>
            </a:r>
          </a:p>
          <a:p>
            <a:pPr marL="226800" indent="-226800">
              <a:lnSpc>
                <a:spcPct val="120000"/>
              </a:lnSpc>
              <a:spcBef>
                <a:spcPts val="400"/>
              </a:spcBef>
            </a:pPr>
            <a:r>
              <a:rPr lang="en-GB" dirty="0" smtClean="0"/>
              <a:t>sputum </a:t>
            </a:r>
            <a:r>
              <a:rPr lang="en-GB" dirty="0"/>
              <a:t>x 3 </a:t>
            </a:r>
            <a:r>
              <a:rPr lang="en-GB" dirty="0" smtClean="0"/>
              <a:t>(microscopy for </a:t>
            </a:r>
            <a:r>
              <a:rPr lang="en-GB" dirty="0"/>
              <a:t>Acid Fast Bacilli &amp; </a:t>
            </a:r>
            <a:r>
              <a:rPr lang="en-GB" dirty="0" smtClean="0"/>
              <a:t>culture) </a:t>
            </a:r>
          </a:p>
          <a:p>
            <a:pPr marL="226800" indent="-226800">
              <a:lnSpc>
                <a:spcPct val="120000"/>
              </a:lnSpc>
              <a:spcBef>
                <a:spcPts val="400"/>
              </a:spcBef>
              <a:buNone/>
            </a:pPr>
            <a:r>
              <a:rPr lang="en-GB" dirty="0" smtClean="0"/>
              <a:t>		and</a:t>
            </a:r>
          </a:p>
          <a:p>
            <a:pPr marL="226800" indent="-226800">
              <a:lnSpc>
                <a:spcPct val="120000"/>
              </a:lnSpc>
              <a:spcBef>
                <a:spcPts val="400"/>
              </a:spcBef>
            </a:pPr>
            <a:r>
              <a:rPr lang="en-GB" dirty="0"/>
              <a:t>b</a:t>
            </a:r>
            <a:r>
              <a:rPr lang="en-GB" dirty="0" smtClean="0"/>
              <a:t>lood </a:t>
            </a:r>
            <a:r>
              <a:rPr lang="en-GB" dirty="0"/>
              <a:t>for FBC, ESR and CRP</a:t>
            </a:r>
          </a:p>
          <a:p>
            <a:endParaRPr lang="en-GB" dirty="0"/>
          </a:p>
        </p:txBody>
      </p:sp>
      <p:sp>
        <p:nvSpPr>
          <p:cNvPr id="4" name="Content Placeholder 3"/>
          <p:cNvSpPr>
            <a:spLocks noGrp="1"/>
          </p:cNvSpPr>
          <p:nvPr>
            <p:ph sz="half" idx="2"/>
          </p:nvPr>
        </p:nvSpPr>
        <p:spPr>
          <a:xfrm>
            <a:off x="4644008" y="1988840"/>
            <a:ext cx="4042792" cy="4137323"/>
          </a:xfrm>
        </p:spPr>
        <p:txBody>
          <a:bodyPr>
            <a:normAutofit fontScale="85000" lnSpcReduction="20000"/>
          </a:bodyPr>
          <a:lstStyle/>
          <a:p>
            <a:pPr>
              <a:buNone/>
            </a:pPr>
            <a:r>
              <a:rPr lang="en-GB" b="1" dirty="0" smtClean="0"/>
              <a:t>Extra-pulmonary TB</a:t>
            </a:r>
          </a:p>
          <a:p>
            <a:pPr marL="0" indent="0">
              <a:lnSpc>
                <a:spcPct val="110000"/>
              </a:lnSpc>
              <a:buNone/>
            </a:pPr>
            <a:r>
              <a:rPr lang="en-GB" b="1" dirty="0" smtClean="0"/>
              <a:t>(depends on the site and most </a:t>
            </a:r>
            <a:r>
              <a:rPr lang="en-GB" b="1" dirty="0"/>
              <a:t>likely </a:t>
            </a:r>
            <a:r>
              <a:rPr lang="en-GB" b="1" dirty="0" smtClean="0"/>
              <a:t>conducted </a:t>
            </a:r>
            <a:r>
              <a:rPr lang="en-GB" b="1" dirty="0"/>
              <a:t>in secondary </a:t>
            </a:r>
            <a:r>
              <a:rPr lang="en-GB" b="1" dirty="0" smtClean="0"/>
              <a:t>care)</a:t>
            </a:r>
          </a:p>
          <a:p>
            <a:pPr marL="226800" indent="-226800">
              <a:lnSpc>
                <a:spcPct val="120000"/>
              </a:lnSpc>
              <a:spcBef>
                <a:spcPts val="400"/>
              </a:spcBef>
            </a:pPr>
            <a:r>
              <a:rPr lang="en-GB" dirty="0" smtClean="0"/>
              <a:t>fine needle aspirate (lymph node),</a:t>
            </a:r>
          </a:p>
          <a:p>
            <a:pPr marL="226800" indent="-226800">
              <a:lnSpc>
                <a:spcPct val="120000"/>
              </a:lnSpc>
              <a:spcBef>
                <a:spcPts val="400"/>
              </a:spcBef>
            </a:pPr>
            <a:r>
              <a:rPr lang="en-GB" dirty="0" smtClean="0"/>
              <a:t>pleural tap (pleural)</a:t>
            </a:r>
          </a:p>
          <a:p>
            <a:pPr marL="226800" indent="-226800">
              <a:lnSpc>
                <a:spcPct val="120000"/>
              </a:lnSpc>
              <a:spcBef>
                <a:spcPts val="400"/>
              </a:spcBef>
            </a:pPr>
            <a:r>
              <a:rPr lang="en-GB" dirty="0" smtClean="0"/>
              <a:t>lumbar puncture (meningitis)</a:t>
            </a:r>
          </a:p>
          <a:p>
            <a:pPr marL="226800" indent="-226800">
              <a:lnSpc>
                <a:spcPct val="120000"/>
              </a:lnSpc>
              <a:spcBef>
                <a:spcPts val="400"/>
              </a:spcBef>
            </a:pPr>
            <a:r>
              <a:rPr lang="en-GB" dirty="0" smtClean="0"/>
              <a:t>MRI scan (bone/joint)</a:t>
            </a:r>
          </a:p>
        </p:txBody>
      </p:sp>
      <p:sp>
        <p:nvSpPr>
          <p:cNvPr id="6" name="TextBox 5"/>
          <p:cNvSpPr txBox="1"/>
          <p:nvPr/>
        </p:nvSpPr>
        <p:spPr>
          <a:xfrm>
            <a:off x="2483768" y="1347471"/>
            <a:ext cx="4608512" cy="461665"/>
          </a:xfrm>
          <a:prstGeom prst="rect">
            <a:avLst/>
          </a:prstGeom>
          <a:noFill/>
          <a:ln w="38100">
            <a:solidFill>
              <a:srgbClr val="FF0000"/>
            </a:solidFill>
          </a:ln>
        </p:spPr>
        <p:txBody>
          <a:bodyPr wrap="square" rtlCol="0">
            <a:spAutoFit/>
          </a:bodyPr>
          <a:lstStyle/>
          <a:p>
            <a:pPr algn="ctr"/>
            <a:r>
              <a:rPr lang="en-GB" sz="2400" b="1" i="1" dirty="0"/>
              <a:t>Refer EARLY to TB services</a:t>
            </a:r>
          </a:p>
        </p:txBody>
      </p:sp>
    </p:spTree>
    <p:extLst>
      <p:ext uri="{BB962C8B-B14F-4D97-AF65-F5344CB8AC3E}">
        <p14:creationId xmlns="" xmlns:p14="http://schemas.microsoft.com/office/powerpoint/2010/main" val="5490420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2"/>
          <p:cNvSpPr>
            <a:spLocks noGrp="1"/>
          </p:cNvSpPr>
          <p:nvPr>
            <p:ph idx="1"/>
          </p:nvPr>
        </p:nvSpPr>
        <p:spPr>
          <a:xfrm>
            <a:off x="323528" y="1556792"/>
            <a:ext cx="8496944" cy="4392488"/>
          </a:xfrm>
        </p:spPr>
        <p:txBody>
          <a:bodyPr lIns="0" tIns="0" rIns="0" bIns="0">
            <a:noAutofit/>
          </a:bodyPr>
          <a:lstStyle/>
          <a:p>
            <a:pPr marL="0" indent="0">
              <a:spcBef>
                <a:spcPts val="0"/>
              </a:spcBef>
              <a:buFontTx/>
              <a:buNone/>
              <a:defRPr/>
            </a:pPr>
            <a:r>
              <a:rPr lang="en-GB" sz="2000" b="1" dirty="0" smtClean="0">
                <a:latin typeface="Arial" pitchFamily="34" charset="0"/>
                <a:cs typeface="Arial" pitchFamily="34" charset="0"/>
              </a:rPr>
              <a:t>Standard treatment for TB is a minimum of 6 months: </a:t>
            </a:r>
          </a:p>
          <a:p>
            <a:pPr marL="226800" indent="-226800">
              <a:spcBef>
                <a:spcPts val="400"/>
              </a:spcBef>
              <a:defRPr/>
            </a:pPr>
            <a:r>
              <a:rPr lang="en-GB" sz="2000" dirty="0" smtClean="0"/>
              <a:t>2 months (initial phase) of </a:t>
            </a:r>
            <a:r>
              <a:rPr lang="en-GB" sz="2000" dirty="0" err="1" smtClean="0">
                <a:solidFill>
                  <a:srgbClr val="9F1F63"/>
                </a:solidFill>
              </a:rPr>
              <a:t>Isoniazid</a:t>
            </a:r>
            <a:r>
              <a:rPr lang="en-GB" sz="2000" dirty="0" smtClean="0"/>
              <a:t>, </a:t>
            </a:r>
            <a:r>
              <a:rPr lang="en-GB" sz="2000" dirty="0" err="1" smtClean="0">
                <a:solidFill>
                  <a:srgbClr val="9F1F63"/>
                </a:solidFill>
              </a:rPr>
              <a:t>Rifampicin</a:t>
            </a:r>
            <a:r>
              <a:rPr lang="en-GB" sz="2000" dirty="0" smtClean="0"/>
              <a:t>, </a:t>
            </a:r>
            <a:r>
              <a:rPr lang="en-GB" sz="2000" dirty="0" err="1" smtClean="0">
                <a:solidFill>
                  <a:srgbClr val="9F1F63"/>
                </a:solidFill>
              </a:rPr>
              <a:t>Pyrazinamide</a:t>
            </a:r>
            <a:r>
              <a:rPr lang="en-GB" sz="2000" dirty="0" smtClean="0"/>
              <a:t> and </a:t>
            </a:r>
            <a:r>
              <a:rPr lang="en-GB" sz="2000" dirty="0" err="1" smtClean="0">
                <a:solidFill>
                  <a:srgbClr val="9F1F63"/>
                </a:solidFill>
              </a:rPr>
              <a:t>Ethambutol</a:t>
            </a:r>
            <a:r>
              <a:rPr lang="en-GB" sz="2000" dirty="0" smtClean="0"/>
              <a:t>. Known as standard quadruple therapy.</a:t>
            </a:r>
          </a:p>
          <a:p>
            <a:pPr marL="180000" indent="-180000">
              <a:spcBef>
                <a:spcPts val="400"/>
              </a:spcBef>
              <a:buNone/>
              <a:defRPr/>
            </a:pPr>
            <a:r>
              <a:rPr lang="en-GB" sz="2000" dirty="0" smtClean="0"/>
              <a:t>Followed by:</a:t>
            </a:r>
            <a:endParaRPr lang="en-GB" sz="2000" b="1" dirty="0" smtClean="0">
              <a:latin typeface="Arial" pitchFamily="34" charset="0"/>
              <a:cs typeface="Arial" pitchFamily="34" charset="0"/>
            </a:endParaRPr>
          </a:p>
          <a:p>
            <a:pPr marL="226800" indent="-226800">
              <a:spcBef>
                <a:spcPts val="400"/>
              </a:spcBef>
              <a:defRPr/>
            </a:pPr>
            <a:r>
              <a:rPr lang="en-GB" sz="2000" dirty="0" smtClean="0"/>
              <a:t>4 months (continuation phase) of </a:t>
            </a:r>
            <a:r>
              <a:rPr lang="en-GB" sz="2000" dirty="0" err="1" smtClean="0">
                <a:solidFill>
                  <a:srgbClr val="9F1F63"/>
                </a:solidFill>
              </a:rPr>
              <a:t>Isoniazid</a:t>
            </a:r>
            <a:r>
              <a:rPr lang="en-GB" sz="2000" dirty="0" smtClean="0"/>
              <a:t> and </a:t>
            </a:r>
            <a:r>
              <a:rPr lang="en-GB" sz="2000" dirty="0" err="1" smtClean="0">
                <a:solidFill>
                  <a:srgbClr val="9F1F63"/>
                </a:solidFill>
              </a:rPr>
              <a:t>Rifampicin</a:t>
            </a:r>
            <a:r>
              <a:rPr lang="en-GB" sz="2000" dirty="0" smtClean="0"/>
              <a:t>. Known as standard dual therapy</a:t>
            </a:r>
          </a:p>
          <a:p>
            <a:pPr marL="0" indent="0">
              <a:spcBef>
                <a:spcPts val="0"/>
              </a:spcBef>
              <a:buNone/>
              <a:defRPr/>
            </a:pPr>
            <a:r>
              <a:rPr lang="en-GB" sz="2000" dirty="0" smtClean="0"/>
              <a:t>	</a:t>
            </a:r>
          </a:p>
          <a:p>
            <a:pPr marL="0" indent="0">
              <a:spcBef>
                <a:spcPts val="0"/>
              </a:spcBef>
              <a:buNone/>
              <a:defRPr/>
            </a:pPr>
            <a:r>
              <a:rPr lang="en-GB" sz="2000" dirty="0" smtClean="0"/>
              <a:t>N.B. If there is central nervous system involvement the continuation phase of treatment is extended to 10 months making a 12 month full treatment plan.</a:t>
            </a:r>
          </a:p>
          <a:p>
            <a:pPr marL="0" indent="0">
              <a:spcBef>
                <a:spcPts val="0"/>
              </a:spcBef>
              <a:buNone/>
              <a:defRPr/>
            </a:pPr>
            <a:endParaRPr lang="en-GB" sz="2000" dirty="0" smtClean="0"/>
          </a:p>
          <a:p>
            <a:pPr marL="226800" indent="-226800">
              <a:spcBef>
                <a:spcPts val="400"/>
              </a:spcBef>
              <a:defRPr/>
            </a:pPr>
            <a:r>
              <a:rPr lang="en-GB" sz="2000" dirty="0" smtClean="0"/>
              <a:t>TB treatment is taken all together on an empty stomach 1 hour before breakfast; compliance is essential for cure.</a:t>
            </a:r>
          </a:p>
          <a:p>
            <a:pPr marL="180000" indent="-180000">
              <a:spcBef>
                <a:spcPts val="400"/>
              </a:spcBef>
              <a:defRPr/>
            </a:pPr>
            <a:endParaRPr lang="en-GB" dirty="0" smtClean="0">
              <a:latin typeface="Arial" pitchFamily="34" charset="0"/>
              <a:cs typeface="Arial" pitchFamily="34" charset="0"/>
            </a:endParaRPr>
          </a:p>
          <a:p>
            <a:pPr indent="0">
              <a:lnSpc>
                <a:spcPct val="120000"/>
              </a:lnSpc>
              <a:defRPr/>
            </a:pPr>
            <a:endParaRPr lang="en-GB" dirty="0" smtClean="0">
              <a:latin typeface="Arial" pitchFamily="34" charset="0"/>
              <a:cs typeface="Arial" pitchFamily="34" charset="0"/>
            </a:endParaRPr>
          </a:p>
          <a:p>
            <a:pPr indent="0">
              <a:lnSpc>
                <a:spcPct val="120000"/>
              </a:lnSpc>
              <a:buFontTx/>
              <a:buNone/>
              <a:defRPr/>
            </a:pPr>
            <a:endParaRPr lang="en-GB" sz="2000" dirty="0" smtClean="0">
              <a:latin typeface="Arial" pitchFamily="34" charset="0"/>
              <a:cs typeface="Arial" pitchFamily="34" charset="0"/>
            </a:endParaRPr>
          </a:p>
          <a:p>
            <a:pPr indent="0">
              <a:lnSpc>
                <a:spcPct val="120000"/>
              </a:lnSpc>
              <a:buFontTx/>
              <a:buNone/>
              <a:defRPr/>
            </a:pPr>
            <a:endParaRPr lang="en-GB" sz="2000" dirty="0" smtClean="0">
              <a:latin typeface="Arial" pitchFamily="34" charset="0"/>
              <a:cs typeface="Arial" pitchFamily="34" charset="0"/>
            </a:endParaRPr>
          </a:p>
          <a:p>
            <a:pPr indent="0">
              <a:lnSpc>
                <a:spcPct val="120000"/>
              </a:lnSpc>
              <a:buFontTx/>
              <a:buNone/>
              <a:defRPr/>
            </a:pPr>
            <a:endParaRPr lang="en-GB" sz="2000" dirty="0" smtClean="0">
              <a:latin typeface="Arial" pitchFamily="34" charset="0"/>
              <a:cs typeface="Arial" pitchFamily="34" charset="0"/>
            </a:endParaRPr>
          </a:p>
        </p:txBody>
      </p:sp>
      <p:sp>
        <p:nvSpPr>
          <p:cNvPr id="22530" name="Title 1"/>
          <p:cNvSpPr>
            <a:spLocks noGrp="1"/>
          </p:cNvSpPr>
          <p:nvPr>
            <p:ph type="title"/>
          </p:nvPr>
        </p:nvSpPr>
        <p:spPr>
          <a:xfrm>
            <a:off x="1619672" y="476672"/>
            <a:ext cx="6275040" cy="792162"/>
          </a:xfrm>
        </p:spPr>
        <p:txBody>
          <a:bodyPr>
            <a:normAutofit/>
          </a:bodyPr>
          <a:lstStyle/>
          <a:p>
            <a:r>
              <a:rPr lang="en-GB" sz="4000" dirty="0" smtClean="0"/>
              <a:t>Treatment of active TB</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691680" y="332656"/>
            <a:ext cx="6429400" cy="1143000"/>
          </a:xfrm>
        </p:spPr>
        <p:txBody>
          <a:bodyPr>
            <a:normAutofit fontScale="90000"/>
          </a:bodyPr>
          <a:lstStyle/>
          <a:p>
            <a:r>
              <a:rPr lang="en-GB" dirty="0" smtClean="0">
                <a:latin typeface="Arial" pitchFamily="34" charset="0"/>
                <a:cs typeface="Arial" pitchFamily="34" charset="0"/>
              </a:rPr>
              <a:t>Main treatment side effects</a:t>
            </a:r>
          </a:p>
        </p:txBody>
      </p:sp>
      <p:sp>
        <p:nvSpPr>
          <p:cNvPr id="23555" name="Content Placeholder 2"/>
          <p:cNvSpPr>
            <a:spLocks noGrp="1"/>
          </p:cNvSpPr>
          <p:nvPr>
            <p:ph idx="1"/>
          </p:nvPr>
        </p:nvSpPr>
        <p:spPr/>
        <p:txBody>
          <a:bodyPr>
            <a:noAutofit/>
          </a:bodyPr>
          <a:lstStyle/>
          <a:p>
            <a:pPr marL="226800" indent="-226800">
              <a:lnSpc>
                <a:spcPct val="150000"/>
              </a:lnSpc>
              <a:spcBef>
                <a:spcPts val="400"/>
              </a:spcBef>
            </a:pPr>
            <a:r>
              <a:rPr lang="en-US" sz="2300" b="1" dirty="0" smtClean="0">
                <a:latin typeface="Arial" pitchFamily="34" charset="0"/>
                <a:cs typeface="Arial" pitchFamily="34" charset="0"/>
              </a:rPr>
              <a:t>Isoniazid: </a:t>
            </a:r>
            <a:r>
              <a:rPr lang="en-US" sz="2300" dirty="0" smtClean="0">
                <a:latin typeface="Arial" pitchFamily="34" charset="0"/>
                <a:cs typeface="Arial" pitchFamily="34" charset="0"/>
              </a:rPr>
              <a:t>fever, peripheral neuropathy and optic neuritis</a:t>
            </a:r>
          </a:p>
          <a:p>
            <a:pPr marL="226800" indent="-226800">
              <a:lnSpc>
                <a:spcPct val="150000"/>
              </a:lnSpc>
              <a:spcBef>
                <a:spcPts val="400"/>
              </a:spcBef>
            </a:pPr>
            <a:r>
              <a:rPr lang="en-US" sz="2300" b="1" dirty="0" smtClean="0">
                <a:latin typeface="Arial" pitchFamily="34" charset="0"/>
                <a:cs typeface="Arial" pitchFamily="34" charset="0"/>
              </a:rPr>
              <a:t>Pyrazinamide: </a:t>
            </a:r>
            <a:r>
              <a:rPr lang="en-US" sz="2300" dirty="0" smtClean="0">
                <a:latin typeface="Arial" pitchFamily="34" charset="0"/>
                <a:cs typeface="Arial" pitchFamily="34" charset="0"/>
              </a:rPr>
              <a:t>use with caution in patients with gout</a:t>
            </a:r>
          </a:p>
          <a:p>
            <a:pPr marL="226800" indent="-226800">
              <a:lnSpc>
                <a:spcPct val="150000"/>
              </a:lnSpc>
              <a:spcBef>
                <a:spcPts val="400"/>
              </a:spcBef>
            </a:pPr>
            <a:r>
              <a:rPr lang="en-US" sz="2300" b="1" dirty="0" smtClean="0">
                <a:latin typeface="Arial" pitchFamily="34" charset="0"/>
                <a:cs typeface="Arial" pitchFamily="34" charset="0"/>
              </a:rPr>
              <a:t>Rifampicin: </a:t>
            </a:r>
            <a:r>
              <a:rPr lang="en-US" sz="2300" dirty="0" smtClean="0">
                <a:latin typeface="Arial" pitchFamily="34" charset="0"/>
                <a:cs typeface="Arial" pitchFamily="34" charset="0"/>
              </a:rPr>
              <a:t>reddish colour to the urine</a:t>
            </a:r>
          </a:p>
          <a:p>
            <a:pPr marL="226800" indent="-226800">
              <a:lnSpc>
                <a:spcPct val="150000"/>
              </a:lnSpc>
              <a:spcBef>
                <a:spcPts val="400"/>
              </a:spcBef>
            </a:pPr>
            <a:r>
              <a:rPr lang="en-US" sz="2300" b="1" dirty="0" smtClean="0">
                <a:latin typeface="Arial" pitchFamily="34" charset="0"/>
                <a:cs typeface="Arial" pitchFamily="34" charset="0"/>
              </a:rPr>
              <a:t>Ethambutol: </a:t>
            </a:r>
            <a:r>
              <a:rPr lang="en-US" sz="2300" dirty="0" smtClean="0">
                <a:latin typeface="Arial" pitchFamily="34" charset="0"/>
                <a:cs typeface="Arial" pitchFamily="34" charset="0"/>
              </a:rPr>
              <a:t>peripheral neuropathy, optic neuropathy and gout</a:t>
            </a:r>
          </a:p>
          <a:p>
            <a:pPr>
              <a:buNone/>
            </a:pPr>
            <a:endParaRPr lang="en-US" sz="2300" dirty="0" smtClean="0">
              <a:latin typeface="Arial" pitchFamily="34" charset="0"/>
              <a:cs typeface="Arial" pitchFamily="34" charset="0"/>
            </a:endParaRPr>
          </a:p>
          <a:p>
            <a:pPr>
              <a:buFontTx/>
              <a:buNone/>
            </a:pPr>
            <a:r>
              <a:rPr lang="en-US" sz="2300" dirty="0" smtClean="0">
                <a:latin typeface="Arial" pitchFamily="34" charset="0"/>
                <a:cs typeface="Arial" pitchFamily="34" charset="0"/>
              </a:rPr>
              <a:t>Generally – hepatotoxcity, nausea and skin rashes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691680" y="260648"/>
            <a:ext cx="6912768" cy="1143000"/>
          </a:xfrm>
        </p:spPr>
        <p:txBody>
          <a:bodyPr>
            <a:noAutofit/>
          </a:bodyPr>
          <a:lstStyle/>
          <a:p>
            <a:pPr algn="l"/>
            <a:r>
              <a:rPr lang="en-GB" sz="4000" dirty="0" smtClean="0">
                <a:latin typeface="Arial" pitchFamily="34" charset="0"/>
                <a:cs typeface="Arial" pitchFamily="34" charset="0"/>
              </a:rPr>
              <a:t>Directly observed </a:t>
            </a:r>
            <a:r>
              <a:rPr lang="en-GB" sz="4000" dirty="0" smtClean="0"/>
              <a:t>t</a:t>
            </a:r>
            <a:r>
              <a:rPr lang="en-GB" sz="4000" dirty="0" smtClean="0">
                <a:latin typeface="Arial" pitchFamily="34" charset="0"/>
                <a:cs typeface="Arial" pitchFamily="34" charset="0"/>
              </a:rPr>
              <a:t>reatment</a:t>
            </a:r>
          </a:p>
        </p:txBody>
      </p:sp>
      <p:sp>
        <p:nvSpPr>
          <p:cNvPr id="24579" name="Content Placeholder 2"/>
          <p:cNvSpPr>
            <a:spLocks noGrp="1"/>
          </p:cNvSpPr>
          <p:nvPr>
            <p:ph idx="1"/>
          </p:nvPr>
        </p:nvSpPr>
        <p:spPr>
          <a:xfrm>
            <a:off x="537212" y="1556792"/>
            <a:ext cx="8064896" cy="4680519"/>
          </a:xfrm>
        </p:spPr>
        <p:txBody>
          <a:bodyPr>
            <a:normAutofit fontScale="25000" lnSpcReduction="20000"/>
          </a:bodyPr>
          <a:lstStyle/>
          <a:p>
            <a:pPr marL="226800" indent="-226800">
              <a:lnSpc>
                <a:spcPct val="120000"/>
              </a:lnSpc>
              <a:spcBef>
                <a:spcPts val="400"/>
              </a:spcBef>
            </a:pPr>
            <a:r>
              <a:rPr lang="en-GB" sz="8800" dirty="0" smtClean="0"/>
              <a:t>D</a:t>
            </a:r>
            <a:r>
              <a:rPr lang="en-GB" sz="8800" dirty="0" smtClean="0">
                <a:latin typeface="Arial" pitchFamily="34" charset="0"/>
                <a:cs typeface="Arial" pitchFamily="34" charset="0"/>
              </a:rPr>
              <a:t>irectly observed treatment is known as DOT.</a:t>
            </a:r>
          </a:p>
          <a:p>
            <a:pPr marL="226800" indent="-226800">
              <a:lnSpc>
                <a:spcPct val="120000"/>
              </a:lnSpc>
              <a:spcBef>
                <a:spcPts val="400"/>
              </a:spcBef>
            </a:pPr>
            <a:r>
              <a:rPr lang="en-GB" sz="8800" dirty="0" smtClean="0"/>
              <a:t>Each DOT case </a:t>
            </a:r>
            <a:r>
              <a:rPr lang="en-GB" sz="8800" dirty="0"/>
              <a:t>is assessed by the TB </a:t>
            </a:r>
            <a:r>
              <a:rPr lang="en-GB" sz="8800" dirty="0" smtClean="0"/>
              <a:t>specialist </a:t>
            </a:r>
            <a:r>
              <a:rPr lang="en-GB" sz="8800" dirty="0"/>
              <a:t>t</a:t>
            </a:r>
            <a:r>
              <a:rPr lang="en-GB" sz="8800" dirty="0" smtClean="0"/>
              <a:t>eam regarding the patient’s ability to adhere to the six-month treatment regimen.</a:t>
            </a:r>
            <a:endParaRPr lang="en-GB" sz="8800" dirty="0"/>
          </a:p>
          <a:p>
            <a:pPr marL="226800" indent="-226800">
              <a:lnSpc>
                <a:spcPct val="120000"/>
              </a:lnSpc>
              <a:spcBef>
                <a:spcPts val="400"/>
              </a:spcBef>
            </a:pPr>
            <a:r>
              <a:rPr lang="en-GB" sz="8800" dirty="0" smtClean="0">
                <a:latin typeface="Arial" pitchFamily="34" charset="0"/>
                <a:cs typeface="Arial" pitchFamily="34" charset="0"/>
              </a:rPr>
              <a:t>DOT is initiated for those at risk of being unable to adhere to treatment.</a:t>
            </a:r>
          </a:p>
          <a:p>
            <a:pPr marL="226800" indent="-226800">
              <a:lnSpc>
                <a:spcPct val="120000"/>
              </a:lnSpc>
              <a:spcBef>
                <a:spcPts val="400"/>
              </a:spcBef>
            </a:pPr>
            <a:r>
              <a:rPr lang="en-GB" sz="8800" dirty="0" smtClean="0"/>
              <a:t>A</a:t>
            </a:r>
            <a:r>
              <a:rPr lang="en-GB" sz="8800" dirty="0" smtClean="0">
                <a:latin typeface="Arial" pitchFamily="34" charset="0"/>
                <a:cs typeface="Arial" pitchFamily="34" charset="0"/>
              </a:rPr>
              <a:t> professional case worker, person trained to be a DOT observer, or a trusted family member or friend will watch the patient take their TB treatment.</a:t>
            </a:r>
          </a:p>
          <a:p>
            <a:pPr marL="226800" indent="-226800">
              <a:lnSpc>
                <a:spcPct val="120000"/>
              </a:lnSpc>
              <a:spcBef>
                <a:spcPts val="400"/>
              </a:spcBef>
              <a:defRPr/>
            </a:pPr>
            <a:r>
              <a:rPr lang="en-GB" sz="8800" dirty="0" smtClean="0"/>
              <a:t>Primary care providers, such as GP practices </a:t>
            </a:r>
          </a:p>
          <a:p>
            <a:pPr marL="226800" indent="-226800">
              <a:lnSpc>
                <a:spcPct val="120000"/>
              </a:lnSpc>
              <a:spcBef>
                <a:spcPts val="400"/>
              </a:spcBef>
              <a:buNone/>
              <a:defRPr/>
            </a:pPr>
            <a:r>
              <a:rPr lang="en-GB" sz="8800" dirty="0" smtClean="0"/>
              <a:t>	or pharmacists, may be asked to provide DOT.</a:t>
            </a:r>
          </a:p>
          <a:p>
            <a:pPr>
              <a:lnSpc>
                <a:spcPct val="120000"/>
              </a:lnSpc>
            </a:pPr>
            <a:endParaRPr lang="en-GB" sz="8000" dirty="0" smtClean="0">
              <a:latin typeface="Arial" pitchFamily="34" charset="0"/>
              <a:cs typeface="Arial" pitchFamily="34" charset="0"/>
            </a:endParaRPr>
          </a:p>
          <a:p>
            <a:pPr>
              <a:buFontTx/>
              <a:buNone/>
            </a:pPr>
            <a:endParaRPr lang="en-GB" sz="2400" dirty="0" smtClean="0">
              <a:latin typeface="Arial" pitchFamily="34" charset="0"/>
              <a:cs typeface="Arial" pitchFamily="34" charset="0"/>
            </a:endParaRPr>
          </a:p>
          <a:p>
            <a:pPr>
              <a:buFontTx/>
              <a:buNone/>
            </a:pPr>
            <a:r>
              <a:rPr lang="en-GB" sz="2000" dirty="0" smtClean="0">
                <a:latin typeface="Arial" pitchFamily="34" charset="0"/>
                <a:cs typeface="Arial" pitchFamily="34" charset="0"/>
              </a:rPr>
              <a:t>	</a:t>
            </a:r>
          </a:p>
          <a:p>
            <a:pPr>
              <a:buFontTx/>
              <a:buNone/>
            </a:pPr>
            <a:r>
              <a:rPr lang="en-GB" dirty="0" smtClean="0">
                <a:latin typeface="Arial" pitchFamily="34" charset="0"/>
                <a:cs typeface="Arial" pitchFamily="34" charset="0"/>
              </a:rPr>
              <a:t>	`</a:t>
            </a:r>
          </a:p>
        </p:txBody>
      </p:sp>
      <p:pic>
        <p:nvPicPr>
          <p:cNvPr id="6" name="Picture 14" descr="th?id=I4874470732727307&amp;pid=1"/>
          <p:cNvPicPr>
            <a:picLocks noChangeAspect="1" noChangeArrowheads="1"/>
          </p:cNvPicPr>
          <p:nvPr/>
        </p:nvPicPr>
        <p:blipFill>
          <a:blip r:embed="rId2" cstate="screen"/>
          <a:srcRect/>
          <a:stretch>
            <a:fillRect/>
          </a:stretch>
        </p:blipFill>
        <p:spPr bwMode="auto">
          <a:xfrm>
            <a:off x="6732240" y="4653136"/>
            <a:ext cx="1841517" cy="1382265"/>
          </a:xfrm>
          <a:prstGeom prst="rect">
            <a:avLst/>
          </a:prstGeom>
          <a:noFill/>
          <a:ln w="9525">
            <a:noFill/>
            <a:miter lim="800000"/>
            <a:headEnd/>
            <a:tailEnd/>
          </a:ln>
        </p:spPr>
      </p:pic>
      <p:sp>
        <p:nvSpPr>
          <p:cNvPr id="7" name="Content Placeholder 2"/>
          <p:cNvSpPr txBox="1">
            <a:spLocks/>
          </p:cNvSpPr>
          <p:nvPr/>
        </p:nvSpPr>
        <p:spPr>
          <a:xfrm>
            <a:off x="539552" y="4437112"/>
            <a:ext cx="8208912" cy="165618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en-GB"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GB" sz="20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a:t>
            </a: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GB" sz="3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539750" y="2349500"/>
            <a:ext cx="8229600" cy="1143000"/>
          </a:xfrm>
        </p:spPr>
        <p:txBody>
          <a:bodyPr>
            <a:normAutofit fontScale="90000"/>
          </a:bodyPr>
          <a:lstStyle/>
          <a:p>
            <a:r>
              <a:rPr lang="en-GB" b="1" dirty="0" smtClean="0">
                <a:latin typeface="Arial" pitchFamily="34" charset="0"/>
                <a:cs typeface="Arial" pitchFamily="34" charset="0"/>
              </a:rPr>
              <a:t>Diagnosis and treatment of</a:t>
            </a:r>
            <a:br>
              <a:rPr lang="en-GB" b="1" dirty="0" smtClean="0">
                <a:latin typeface="Arial" pitchFamily="34" charset="0"/>
                <a:cs typeface="Arial" pitchFamily="34" charset="0"/>
              </a:rPr>
            </a:br>
            <a:r>
              <a:rPr lang="en-GB" b="1" dirty="0" smtClean="0">
                <a:latin typeface="Arial" pitchFamily="34" charset="0"/>
                <a:cs typeface="Arial" pitchFamily="34" charset="0"/>
              </a:rPr>
              <a:t>latent TB infection (LTBI)</a:t>
            </a:r>
            <a:r>
              <a:rPr lang="en-GB" dirty="0" smtClean="0">
                <a:latin typeface="Arial" pitchFamily="34" charset="0"/>
                <a:cs typeface="Arial" pitchFamily="34" charset="0"/>
              </a:rPr>
              <a:t/>
            </a:r>
            <a:br>
              <a:rPr lang="en-GB" dirty="0" smtClean="0">
                <a:latin typeface="Arial" pitchFamily="34" charset="0"/>
                <a:cs typeface="Arial" pitchFamily="34" charset="0"/>
              </a:rPr>
            </a:br>
            <a:endParaRPr lang="en-GB" dirty="0" smtClean="0">
              <a:latin typeface="Arial" pitchFamily="34" charset="0"/>
              <a:cs typeface="Arial" pitchFamily="34" charset="0"/>
            </a:endParaRPr>
          </a:p>
        </p:txBody>
      </p:sp>
    </p:spTree>
    <p:extLst>
      <p:ext uri="{BB962C8B-B14F-4D97-AF65-F5344CB8AC3E}">
        <p14:creationId xmlns="" xmlns:p14="http://schemas.microsoft.com/office/powerpoint/2010/main" val="1989228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Placeholder 13"/>
          <p:cNvGraphicFramePr>
            <a:graphicFrameLocks noGrp="1"/>
          </p:cNvGraphicFramePr>
          <p:nvPr>
            <p:ph type="tbl" idx="1"/>
            <p:extLst>
              <p:ext uri="{D42A27DB-BD31-4B8C-83A1-F6EECF244321}">
                <p14:modId xmlns="" xmlns:p14="http://schemas.microsoft.com/office/powerpoint/2010/main" val="1075439357"/>
              </p:ext>
            </p:extLst>
          </p:nvPr>
        </p:nvGraphicFramePr>
        <p:xfrm>
          <a:off x="323528" y="1628800"/>
          <a:ext cx="8424936" cy="4118623"/>
        </p:xfrm>
        <a:graphic>
          <a:graphicData uri="http://schemas.openxmlformats.org/drawingml/2006/table">
            <a:tbl>
              <a:tblPr firstRow="1" bandRow="1">
                <a:tableStyleId>{5C22544A-7EE6-4342-B048-85BDC9FD1C3A}</a:tableStyleId>
              </a:tblPr>
              <a:tblGrid>
                <a:gridCol w="4212468">
                  <a:extLst>
                    <a:ext uri="{9D8B030D-6E8A-4147-A177-3AD203B41FA5}">
                      <a16:colId xmlns:a16="http://schemas.microsoft.com/office/drawing/2014/main" xmlns="" val="20000"/>
                    </a:ext>
                  </a:extLst>
                </a:gridCol>
                <a:gridCol w="4212468">
                  <a:extLst>
                    <a:ext uri="{9D8B030D-6E8A-4147-A177-3AD203B41FA5}">
                      <a16:colId xmlns:a16="http://schemas.microsoft.com/office/drawing/2014/main" xmlns="" val="20001"/>
                    </a:ext>
                  </a:extLst>
                </a:gridCol>
              </a:tblGrid>
              <a:tr h="432049">
                <a:tc>
                  <a:txBody>
                    <a:bodyPr/>
                    <a:lstStyle/>
                    <a:p>
                      <a:pPr algn="ctr"/>
                      <a:r>
                        <a:rPr lang="en-GB" sz="2200" baseline="0" dirty="0" smtClean="0">
                          <a:solidFill>
                            <a:schemeClr val="bg1"/>
                          </a:solidFill>
                          <a:latin typeface="Arial" pitchFamily="34" charset="0"/>
                          <a:cs typeface="Arial" pitchFamily="34" charset="0"/>
                        </a:rPr>
                        <a:t>Active TB</a:t>
                      </a:r>
                      <a:endParaRPr lang="en-GB" sz="2200" dirty="0">
                        <a:solidFill>
                          <a:schemeClr val="bg1"/>
                        </a:solidFill>
                        <a:latin typeface="Arial" pitchFamily="34" charset="0"/>
                        <a:cs typeface="Arial" pitchFamily="34" charset="0"/>
                      </a:endParaRPr>
                    </a:p>
                  </a:txBody>
                  <a:tcPr/>
                </a:tc>
                <a:tc>
                  <a:txBody>
                    <a:bodyPr/>
                    <a:lstStyle/>
                    <a:p>
                      <a:pPr algn="ctr"/>
                      <a:r>
                        <a:rPr lang="en-GB" sz="2200" dirty="0" smtClean="0">
                          <a:solidFill>
                            <a:schemeClr val="bg1"/>
                          </a:solidFill>
                          <a:latin typeface="Arial" pitchFamily="34" charset="0"/>
                          <a:cs typeface="Arial" pitchFamily="34" charset="0"/>
                        </a:rPr>
                        <a:t>Latent TB</a:t>
                      </a:r>
                      <a:endParaRPr lang="en-GB" sz="2200" dirty="0">
                        <a:solidFill>
                          <a:schemeClr val="bg1"/>
                        </a:solidFill>
                        <a:latin typeface="Arial" pitchFamily="34" charset="0"/>
                        <a:cs typeface="Arial" pitchFamily="34" charset="0"/>
                      </a:endParaRPr>
                    </a:p>
                  </a:txBody>
                  <a:tcPr/>
                </a:tc>
                <a:extLst>
                  <a:ext uri="{0D108BD9-81ED-4DB2-BD59-A6C34878D82A}">
                    <a16:rowId xmlns:a16="http://schemas.microsoft.com/office/drawing/2014/main" xmlns="" val="10000"/>
                  </a:ext>
                </a:extLst>
              </a:tr>
              <a:tr h="720080">
                <a:tc>
                  <a:txBody>
                    <a:bodyPr/>
                    <a:lstStyle/>
                    <a:p>
                      <a:r>
                        <a:rPr lang="en-GB" sz="2000" dirty="0" smtClean="0"/>
                        <a:t>cough, fever, night sweats, fatigue, anorexia, weight loss,</a:t>
                      </a:r>
                      <a:r>
                        <a:rPr lang="en-GB" sz="2000" baseline="0" dirty="0" smtClean="0"/>
                        <a:t> </a:t>
                      </a:r>
                      <a:r>
                        <a:rPr lang="en-GB" sz="2000" dirty="0" smtClean="0"/>
                        <a:t>haemoptysis </a:t>
                      </a:r>
                      <a:endParaRPr lang="en-GB" sz="2000" dirty="0">
                        <a:latin typeface="Arial" pitchFamily="34" charset="0"/>
                        <a:cs typeface="Arial" pitchFamily="34" charset="0"/>
                      </a:endParaRPr>
                    </a:p>
                  </a:txBody>
                  <a:tcPr/>
                </a:tc>
                <a:tc>
                  <a:txBody>
                    <a:bodyPr/>
                    <a:lstStyle/>
                    <a:p>
                      <a:r>
                        <a:rPr lang="en-GB" sz="2000" dirty="0" smtClean="0">
                          <a:latin typeface="Arial" pitchFamily="34" charset="0"/>
                          <a:cs typeface="Arial" pitchFamily="34" charset="0"/>
                        </a:rPr>
                        <a:t>asymptomatic</a:t>
                      </a:r>
                      <a:endParaRPr lang="en-GB" sz="2000" dirty="0">
                        <a:latin typeface="Arial" pitchFamily="34" charset="0"/>
                        <a:cs typeface="Arial" pitchFamily="34" charset="0"/>
                      </a:endParaRPr>
                    </a:p>
                  </a:txBody>
                  <a:tcPr/>
                </a:tc>
                <a:extLst>
                  <a:ext uri="{0D108BD9-81ED-4DB2-BD59-A6C34878D82A}">
                    <a16:rowId xmlns:a16="http://schemas.microsoft.com/office/drawing/2014/main" xmlns="" val="10001"/>
                  </a:ext>
                </a:extLst>
              </a:tr>
              <a:tr h="896605">
                <a:tc>
                  <a:txBody>
                    <a:bodyPr/>
                    <a:lstStyle/>
                    <a:p>
                      <a:r>
                        <a:rPr lang="en-GB" sz="2000" dirty="0" smtClean="0">
                          <a:latin typeface="Arial" pitchFamily="34" charset="0"/>
                          <a:cs typeface="Arial" pitchFamily="34" charset="0"/>
                        </a:rPr>
                        <a:t>requires urgent treatment with at least 6 months of anti-tuberculous</a:t>
                      </a:r>
                      <a:r>
                        <a:rPr lang="en-GB" sz="2000" baseline="0" dirty="0" smtClean="0">
                          <a:latin typeface="Arial" pitchFamily="34" charset="0"/>
                          <a:cs typeface="Arial" pitchFamily="34" charset="0"/>
                        </a:rPr>
                        <a:t> treatment</a:t>
                      </a:r>
                      <a:endParaRPr lang="en-GB" sz="2000" dirty="0">
                        <a:latin typeface="Arial" pitchFamily="34" charset="0"/>
                        <a:cs typeface="Arial" pitchFamily="34" charset="0"/>
                      </a:endParaRPr>
                    </a:p>
                  </a:txBody>
                  <a:tcPr/>
                </a:tc>
                <a:tc>
                  <a:txBody>
                    <a:bodyPr/>
                    <a:lstStyle/>
                    <a:p>
                      <a:r>
                        <a:rPr lang="en-GB" sz="2000" dirty="0" smtClean="0">
                          <a:latin typeface="Arial" pitchFamily="34" charset="0"/>
                          <a:cs typeface="Arial" pitchFamily="34" charset="0"/>
                        </a:rPr>
                        <a:t>can</a:t>
                      </a:r>
                      <a:r>
                        <a:rPr lang="en-GB" sz="2000" baseline="0" dirty="0" smtClean="0">
                          <a:latin typeface="Arial" pitchFamily="34" charset="0"/>
                          <a:cs typeface="Arial" pitchFamily="34" charset="0"/>
                        </a:rPr>
                        <a:t> be treated with 3 to 6 months of anti-tuberculous treatment to reduce 5-10% lifetime risk of reactivation</a:t>
                      </a:r>
                      <a:endParaRPr lang="en-GB" sz="2000" dirty="0">
                        <a:latin typeface="Arial" pitchFamily="34" charset="0"/>
                        <a:cs typeface="Arial" pitchFamily="34" charset="0"/>
                      </a:endParaRPr>
                    </a:p>
                  </a:txBody>
                  <a:tcPr/>
                </a:tc>
                <a:extLst>
                  <a:ext uri="{0D108BD9-81ED-4DB2-BD59-A6C34878D82A}">
                    <a16:rowId xmlns:a16="http://schemas.microsoft.com/office/drawing/2014/main" xmlns="" val="10002"/>
                  </a:ext>
                </a:extLst>
              </a:tr>
              <a:tr h="705584">
                <a:tc>
                  <a:txBody>
                    <a:bodyPr/>
                    <a:lstStyle/>
                    <a:p>
                      <a:r>
                        <a:rPr lang="en-GB" sz="2000" dirty="0" smtClean="0">
                          <a:latin typeface="Arial" pitchFamily="34" charset="0"/>
                          <a:cs typeface="Arial" pitchFamily="34" charset="0"/>
                        </a:rPr>
                        <a:t>may be</a:t>
                      </a:r>
                      <a:r>
                        <a:rPr lang="en-GB" sz="2000" baseline="0" dirty="0" smtClean="0">
                          <a:latin typeface="Arial" pitchFamily="34" charset="0"/>
                          <a:cs typeface="Arial" pitchFamily="34" charset="0"/>
                        </a:rPr>
                        <a:t> an infection risk dependent on site and progression of disease</a:t>
                      </a:r>
                      <a:endParaRPr lang="en-GB" sz="2000" dirty="0">
                        <a:latin typeface="Arial" pitchFamily="34" charset="0"/>
                        <a:cs typeface="Arial" pitchFamily="34" charset="0"/>
                      </a:endParaRPr>
                    </a:p>
                  </a:txBody>
                  <a:tcPr/>
                </a:tc>
                <a:tc>
                  <a:txBody>
                    <a:bodyPr/>
                    <a:lstStyle/>
                    <a:p>
                      <a:r>
                        <a:rPr lang="en-GB" sz="2000" dirty="0" smtClean="0">
                          <a:latin typeface="Arial" pitchFamily="34" charset="0"/>
                          <a:cs typeface="Arial" pitchFamily="34" charset="0"/>
                        </a:rPr>
                        <a:t>never infectious </a:t>
                      </a:r>
                      <a:endParaRPr lang="en-GB" sz="2000" dirty="0">
                        <a:latin typeface="Arial" pitchFamily="34" charset="0"/>
                        <a:cs typeface="Arial" pitchFamily="34" charset="0"/>
                      </a:endParaRPr>
                    </a:p>
                  </a:txBody>
                  <a:tcPr/>
                </a:tc>
                <a:extLst>
                  <a:ext uri="{0D108BD9-81ED-4DB2-BD59-A6C34878D82A}">
                    <a16:rowId xmlns:a16="http://schemas.microsoft.com/office/drawing/2014/main" xmlns="" val="10003"/>
                  </a:ext>
                </a:extLst>
              </a:tr>
              <a:tr h="475135">
                <a:tc>
                  <a:txBody>
                    <a:bodyPr/>
                    <a:lstStyle/>
                    <a:p>
                      <a:r>
                        <a:rPr lang="en-GB" sz="2000" baseline="0" dirty="0" smtClean="0">
                          <a:latin typeface="Arial" pitchFamily="34" charset="0"/>
                          <a:cs typeface="Arial" pitchFamily="34" charset="0"/>
                        </a:rPr>
                        <a:t>close contacts are screened</a:t>
                      </a:r>
                      <a:endParaRPr lang="en-GB" sz="2000" dirty="0">
                        <a:latin typeface="Arial" pitchFamily="34" charset="0"/>
                        <a:cs typeface="Arial" pitchFamily="34" charset="0"/>
                      </a:endParaRPr>
                    </a:p>
                  </a:txBody>
                  <a:tcPr/>
                </a:tc>
                <a:tc>
                  <a:txBody>
                    <a:bodyPr/>
                    <a:lstStyle/>
                    <a:p>
                      <a:r>
                        <a:rPr lang="en-GB" sz="2000" dirty="0" smtClean="0">
                          <a:latin typeface="Arial" pitchFamily="34" charset="0"/>
                          <a:cs typeface="Arial" pitchFamily="34" charset="0"/>
                        </a:rPr>
                        <a:t>contacts</a:t>
                      </a:r>
                      <a:r>
                        <a:rPr lang="en-GB" sz="2000" baseline="0" dirty="0" smtClean="0">
                          <a:latin typeface="Arial" pitchFamily="34" charset="0"/>
                          <a:cs typeface="Arial" pitchFamily="34" charset="0"/>
                        </a:rPr>
                        <a:t> d</a:t>
                      </a:r>
                      <a:r>
                        <a:rPr lang="en-GB" sz="2000" dirty="0" smtClean="0">
                          <a:latin typeface="Arial" pitchFamily="34" charset="0"/>
                          <a:cs typeface="Arial" pitchFamily="34" charset="0"/>
                        </a:rPr>
                        <a:t>o not require screening</a:t>
                      </a:r>
                      <a:endParaRPr lang="en-GB" sz="2000" dirty="0">
                        <a:latin typeface="Arial" pitchFamily="34" charset="0"/>
                        <a:cs typeface="Arial" pitchFamily="34" charset="0"/>
                      </a:endParaRPr>
                    </a:p>
                  </a:txBody>
                  <a:tcPr/>
                </a:tc>
                <a:extLst>
                  <a:ext uri="{0D108BD9-81ED-4DB2-BD59-A6C34878D82A}">
                    <a16:rowId xmlns:a16="http://schemas.microsoft.com/office/drawing/2014/main" xmlns="" val="10004"/>
                  </a:ext>
                </a:extLst>
              </a:tr>
              <a:tr h="475135">
                <a:tc>
                  <a:txBody>
                    <a:bodyPr/>
                    <a:lstStyle/>
                    <a:p>
                      <a:r>
                        <a:rPr lang="en-GB" sz="2000" dirty="0" err="1" smtClean="0">
                          <a:latin typeface="Arial" pitchFamily="34" charset="0"/>
                          <a:cs typeface="Arial" pitchFamily="34" charset="0"/>
                        </a:rPr>
                        <a:t>notifiable</a:t>
                      </a:r>
                      <a:r>
                        <a:rPr lang="en-GB" sz="2000" dirty="0" smtClean="0">
                          <a:latin typeface="Arial" pitchFamily="34" charset="0"/>
                          <a:cs typeface="Arial" pitchFamily="34" charset="0"/>
                        </a:rPr>
                        <a:t> disease</a:t>
                      </a:r>
                      <a:endParaRPr lang="en-GB" sz="2000" dirty="0">
                        <a:latin typeface="Arial" pitchFamily="34" charset="0"/>
                        <a:cs typeface="Arial" pitchFamily="34" charset="0"/>
                      </a:endParaRPr>
                    </a:p>
                  </a:txBody>
                  <a:tcPr/>
                </a:tc>
                <a:tc>
                  <a:txBody>
                    <a:bodyPr/>
                    <a:lstStyle/>
                    <a:p>
                      <a:r>
                        <a:rPr lang="en-GB" sz="2000" dirty="0" smtClean="0">
                          <a:latin typeface="Arial" pitchFamily="34" charset="0"/>
                          <a:cs typeface="Arial" pitchFamily="34" charset="0"/>
                        </a:rPr>
                        <a:t>not notifiable</a:t>
                      </a:r>
                      <a:endParaRPr lang="en-GB" sz="2000" dirty="0">
                        <a:latin typeface="Arial" pitchFamily="34" charset="0"/>
                        <a:cs typeface="Arial" pitchFamily="34" charset="0"/>
                      </a:endParaRPr>
                    </a:p>
                  </a:txBody>
                  <a:tcPr/>
                </a:tc>
                <a:extLst>
                  <a:ext uri="{0D108BD9-81ED-4DB2-BD59-A6C34878D82A}">
                    <a16:rowId xmlns:a16="http://schemas.microsoft.com/office/drawing/2014/main" xmlns="" val="10005"/>
                  </a:ext>
                </a:extLst>
              </a:tr>
            </a:tbl>
          </a:graphicData>
        </a:graphic>
      </p:graphicFrame>
      <p:sp>
        <p:nvSpPr>
          <p:cNvPr id="2" name="Rectangle 1"/>
          <p:cNvSpPr/>
          <p:nvPr/>
        </p:nvSpPr>
        <p:spPr>
          <a:xfrm>
            <a:off x="2256200" y="548680"/>
            <a:ext cx="5556159" cy="584775"/>
          </a:xfrm>
          <a:prstGeom prst="rect">
            <a:avLst/>
          </a:prstGeom>
        </p:spPr>
        <p:txBody>
          <a:bodyPr wrap="square">
            <a:spAutoFit/>
          </a:bodyPr>
          <a:lstStyle/>
          <a:p>
            <a:pPr algn="ctr"/>
            <a:r>
              <a:rPr lang="en-GB" sz="3200" dirty="0" smtClean="0">
                <a:latin typeface="Arial" pitchFamily="34" charset="0"/>
                <a:cs typeface="Arial" pitchFamily="34" charset="0"/>
              </a:rPr>
              <a:t>Active or latent TB?</a:t>
            </a:r>
            <a:endParaRPr lang="en-GB" sz="32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907704" y="274638"/>
            <a:ext cx="5904656" cy="922337"/>
          </a:xfrm>
        </p:spPr>
        <p:txBody>
          <a:bodyPr>
            <a:normAutofit fontScale="90000"/>
          </a:bodyPr>
          <a:lstStyle/>
          <a:p>
            <a:r>
              <a:rPr lang="en-GB" sz="3600" dirty="0" smtClean="0">
                <a:latin typeface="Arial" pitchFamily="34" charset="0"/>
                <a:cs typeface="Arial" pitchFamily="34" charset="0"/>
              </a:rPr>
              <a:t>Diagnosis and treatment of </a:t>
            </a:r>
            <a:br>
              <a:rPr lang="en-GB" sz="3600" dirty="0" smtClean="0">
                <a:latin typeface="Arial" pitchFamily="34" charset="0"/>
                <a:cs typeface="Arial" pitchFamily="34" charset="0"/>
              </a:rPr>
            </a:br>
            <a:r>
              <a:rPr lang="en-GB" sz="3600" dirty="0" smtClean="0">
                <a:latin typeface="Arial" pitchFamily="34" charset="0"/>
                <a:cs typeface="Arial" pitchFamily="34" charset="0"/>
              </a:rPr>
              <a:t>latent TB infection (LTBI)</a:t>
            </a:r>
          </a:p>
        </p:txBody>
      </p:sp>
      <p:sp>
        <p:nvSpPr>
          <p:cNvPr id="25603" name="Content Placeholder 2"/>
          <p:cNvSpPr>
            <a:spLocks noGrp="1"/>
          </p:cNvSpPr>
          <p:nvPr>
            <p:ph idx="1"/>
          </p:nvPr>
        </p:nvSpPr>
        <p:spPr>
          <a:xfrm>
            <a:off x="467544" y="1484785"/>
            <a:ext cx="8219256" cy="4536504"/>
          </a:xfrm>
        </p:spPr>
        <p:txBody>
          <a:bodyPr>
            <a:noAutofit/>
          </a:bodyPr>
          <a:lstStyle/>
          <a:p>
            <a:pPr marL="226800" indent="-226800">
              <a:spcBef>
                <a:spcPts val="400"/>
              </a:spcBef>
            </a:pPr>
            <a:r>
              <a:rPr lang="en-GB" sz="1900" dirty="0" smtClean="0">
                <a:latin typeface="Arial" pitchFamily="34" charset="0"/>
                <a:cs typeface="Arial" pitchFamily="34" charset="0"/>
              </a:rPr>
              <a:t>Latent TB is diagnosed </a:t>
            </a:r>
            <a:r>
              <a:rPr lang="en-GB" sz="1900" dirty="0" smtClean="0"/>
              <a:t>when a patient has a </a:t>
            </a:r>
            <a:r>
              <a:rPr lang="en-GB" sz="1900" dirty="0"/>
              <a:t>positive Interferon Gamma Release Assay </a:t>
            </a:r>
            <a:r>
              <a:rPr lang="en-GB" sz="1900" dirty="0" smtClean="0"/>
              <a:t>(IGRA) or a strongly </a:t>
            </a:r>
            <a:r>
              <a:rPr lang="en-GB" sz="1900" dirty="0"/>
              <a:t>positive tuberculin skin </a:t>
            </a:r>
            <a:r>
              <a:rPr lang="en-GB" sz="1900" dirty="0" smtClean="0"/>
              <a:t>test in the absence of illness. C</a:t>
            </a:r>
            <a:r>
              <a:rPr lang="en-GB" sz="1900" dirty="0" smtClean="0">
                <a:latin typeface="Arial" pitchFamily="34" charset="0"/>
                <a:cs typeface="Arial" pitchFamily="34" charset="0"/>
              </a:rPr>
              <a:t>linical assessment and CXR (+/- CT Scan) are used to rule out active TB.</a:t>
            </a:r>
          </a:p>
          <a:p>
            <a:pPr marL="226800" indent="-226800">
              <a:spcBef>
                <a:spcPts val="400"/>
              </a:spcBef>
              <a:buNone/>
            </a:pPr>
            <a:endParaRPr lang="en-GB" sz="1900" dirty="0" smtClean="0">
              <a:latin typeface="Arial" pitchFamily="34" charset="0"/>
              <a:cs typeface="Arial" pitchFamily="34" charset="0"/>
            </a:endParaRPr>
          </a:p>
          <a:p>
            <a:pPr marL="226800" indent="-226800">
              <a:spcBef>
                <a:spcPts val="400"/>
              </a:spcBef>
            </a:pPr>
            <a:r>
              <a:rPr lang="en-GB" sz="1900" dirty="0" smtClean="0">
                <a:latin typeface="Arial" pitchFamily="34" charset="0"/>
                <a:cs typeface="Arial" pitchFamily="34" charset="0"/>
              </a:rPr>
              <a:t>Latent TB is treated with a 3 month course of two antibiotics, Isoniazid and Rifampicin, or a 6 month course of </a:t>
            </a:r>
            <a:r>
              <a:rPr lang="en-GB" sz="1900" dirty="0" err="1" smtClean="0">
                <a:latin typeface="Arial" pitchFamily="34" charset="0"/>
                <a:cs typeface="Arial" pitchFamily="34" charset="0"/>
              </a:rPr>
              <a:t>Isoniazid</a:t>
            </a:r>
            <a:r>
              <a:rPr lang="en-GB" sz="1900" dirty="0" smtClean="0">
                <a:latin typeface="Arial" pitchFamily="34" charset="0"/>
                <a:cs typeface="Arial" pitchFamily="34" charset="0"/>
              </a:rPr>
              <a:t> .</a:t>
            </a:r>
          </a:p>
          <a:p>
            <a:pPr marL="226800" indent="-226800">
              <a:spcBef>
                <a:spcPts val="400"/>
              </a:spcBef>
            </a:pPr>
            <a:endParaRPr lang="en-GB" sz="1900" dirty="0" smtClean="0">
              <a:latin typeface="Arial" pitchFamily="34" charset="0"/>
              <a:cs typeface="Arial" pitchFamily="34" charset="0"/>
            </a:endParaRPr>
          </a:p>
          <a:p>
            <a:pPr marL="226800" indent="-226800">
              <a:spcBef>
                <a:spcPts val="400"/>
              </a:spcBef>
            </a:pPr>
            <a:r>
              <a:rPr lang="en-GB" sz="1900" dirty="0" smtClean="0"/>
              <a:t>People </a:t>
            </a:r>
            <a:r>
              <a:rPr lang="en-GB" sz="1900" dirty="0" smtClean="0">
                <a:latin typeface="Arial" pitchFamily="34" charset="0"/>
                <a:cs typeface="Arial" pitchFamily="34" charset="0"/>
              </a:rPr>
              <a:t>with latent TB have a 10–15% lifetime risk of </a:t>
            </a:r>
            <a:br>
              <a:rPr lang="en-GB" sz="1900" dirty="0" smtClean="0">
                <a:latin typeface="Arial" pitchFamily="34" charset="0"/>
                <a:cs typeface="Arial" pitchFamily="34" charset="0"/>
              </a:rPr>
            </a:br>
            <a:r>
              <a:rPr lang="en-GB" sz="1900" dirty="0" smtClean="0">
                <a:latin typeface="Arial" pitchFamily="34" charset="0"/>
                <a:cs typeface="Arial" pitchFamily="34" charset="0"/>
              </a:rPr>
              <a:t>going onto develop active TB disease.</a:t>
            </a:r>
          </a:p>
          <a:p>
            <a:pPr marL="226800" indent="-226800">
              <a:spcBef>
                <a:spcPts val="400"/>
              </a:spcBef>
            </a:pPr>
            <a:endParaRPr lang="en-GB" sz="1900" dirty="0" smtClean="0">
              <a:latin typeface="Arial" pitchFamily="34" charset="0"/>
              <a:cs typeface="Arial" pitchFamily="34" charset="0"/>
            </a:endParaRPr>
          </a:p>
          <a:p>
            <a:pPr marL="226800" indent="-226800">
              <a:spcBef>
                <a:spcPts val="400"/>
              </a:spcBef>
            </a:pPr>
            <a:r>
              <a:rPr lang="en-GB" sz="1900" dirty="0" smtClean="0">
                <a:latin typeface="Arial" pitchFamily="34" charset="0"/>
                <a:cs typeface="Arial" pitchFamily="34" charset="0"/>
              </a:rPr>
              <a:t>Diagnosis and treatment of latent TB infection</a:t>
            </a:r>
            <a:br>
              <a:rPr lang="en-GB" sz="1900" dirty="0" smtClean="0">
                <a:latin typeface="Arial" pitchFamily="34" charset="0"/>
                <a:cs typeface="Arial" pitchFamily="34" charset="0"/>
              </a:rPr>
            </a:br>
            <a:r>
              <a:rPr lang="en-GB" sz="1900" dirty="0" smtClean="0">
                <a:latin typeface="Arial" pitchFamily="34" charset="0"/>
                <a:cs typeface="Arial" pitchFamily="34" charset="0"/>
              </a:rPr>
              <a:t>is recommended for certain populations (see NICE) </a:t>
            </a:r>
            <a:br>
              <a:rPr lang="en-GB" sz="1900" dirty="0" smtClean="0">
                <a:latin typeface="Arial" pitchFamily="34" charset="0"/>
                <a:cs typeface="Arial" pitchFamily="34" charset="0"/>
              </a:rPr>
            </a:br>
            <a:r>
              <a:rPr lang="en-GB" sz="1900" dirty="0" smtClean="0">
                <a:latin typeface="Arial" pitchFamily="34" charset="0"/>
                <a:cs typeface="Arial" pitchFamily="34" charset="0"/>
              </a:rPr>
              <a:t>so that the burden of TB disease is reduced.</a:t>
            </a:r>
          </a:p>
          <a:p>
            <a:pPr>
              <a:buFontTx/>
              <a:buNone/>
            </a:pPr>
            <a:endParaRPr lang="en-GB" sz="1900" dirty="0" smtClean="0">
              <a:latin typeface="Arial" pitchFamily="34" charset="0"/>
              <a:cs typeface="Arial" pitchFamily="34" charset="0"/>
            </a:endParaRPr>
          </a:p>
        </p:txBody>
      </p:sp>
      <p:pic>
        <p:nvPicPr>
          <p:cNvPr id="25604" name="Picture 9" descr="Pentacost 2010">
            <a:hlinkClick r:id="rId2"/>
          </p:cNvPr>
          <p:cNvPicPr>
            <a:picLocks noChangeAspect="1" noChangeArrowheads="1"/>
          </p:cNvPicPr>
          <p:nvPr/>
        </p:nvPicPr>
        <p:blipFill>
          <a:blip r:embed="rId3" cstate="screen"/>
          <a:srcRect/>
          <a:stretch>
            <a:fillRect/>
          </a:stretch>
        </p:blipFill>
        <p:spPr bwMode="auto">
          <a:xfrm>
            <a:off x="6804248" y="3933056"/>
            <a:ext cx="1670050" cy="1655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691680" y="260648"/>
            <a:ext cx="6861448" cy="1143000"/>
          </a:xfrm>
        </p:spPr>
        <p:txBody>
          <a:bodyPr/>
          <a:lstStyle/>
          <a:p>
            <a:pPr eaLnBrk="1" hangingPunct="1"/>
            <a:r>
              <a:rPr lang="en-GB" sz="4000" dirty="0" smtClean="0">
                <a:latin typeface="Arial" pitchFamily="34" charset="0"/>
                <a:cs typeface="Arial" pitchFamily="34" charset="0"/>
              </a:rPr>
              <a:t>Aims and objectives </a:t>
            </a:r>
          </a:p>
        </p:txBody>
      </p:sp>
      <p:sp>
        <p:nvSpPr>
          <p:cNvPr id="3075" name="Rectangle 3"/>
          <p:cNvSpPr>
            <a:spLocks noGrp="1" noChangeArrowheads="1"/>
          </p:cNvSpPr>
          <p:nvPr>
            <p:ph type="body" idx="1"/>
          </p:nvPr>
        </p:nvSpPr>
        <p:spPr>
          <a:xfrm>
            <a:off x="323528" y="1556792"/>
            <a:ext cx="8352928" cy="4464497"/>
          </a:xfrm>
        </p:spPr>
        <p:txBody>
          <a:bodyPr numCol="2">
            <a:normAutofit fontScale="92500" lnSpcReduction="20000"/>
          </a:bodyPr>
          <a:lstStyle/>
          <a:p>
            <a:pPr marL="0" eaLnBrk="1" hangingPunct="1">
              <a:lnSpc>
                <a:spcPct val="120000"/>
              </a:lnSpc>
              <a:spcBef>
                <a:spcPts val="0"/>
              </a:spcBef>
              <a:buFontTx/>
              <a:buNone/>
              <a:defRPr/>
            </a:pPr>
            <a:r>
              <a:rPr lang="en-GB" sz="2400" b="1" dirty="0" smtClean="0">
                <a:latin typeface="Arial" pitchFamily="34" charset="0"/>
                <a:cs typeface="Arial" pitchFamily="34" charset="0"/>
              </a:rPr>
              <a:t>Aim: to recognise how TB presents and to enhance early diagnosis and treatment through prompt referral to TB Specialist Services.</a:t>
            </a:r>
          </a:p>
          <a:p>
            <a:pPr marL="0" eaLnBrk="1" hangingPunct="1">
              <a:lnSpc>
                <a:spcPct val="120000"/>
              </a:lnSpc>
              <a:spcBef>
                <a:spcPts val="0"/>
              </a:spcBef>
              <a:buFontTx/>
              <a:buNone/>
              <a:defRPr/>
            </a:pPr>
            <a:endParaRPr lang="en-GB" sz="2400" b="1" dirty="0" smtClean="0">
              <a:latin typeface="Arial" pitchFamily="34" charset="0"/>
              <a:cs typeface="Arial" pitchFamily="34" charset="0"/>
            </a:endParaRPr>
          </a:p>
          <a:p>
            <a:pPr marL="0" eaLnBrk="1" hangingPunct="1">
              <a:lnSpc>
                <a:spcPct val="120000"/>
              </a:lnSpc>
              <a:spcBef>
                <a:spcPts val="0"/>
              </a:spcBef>
              <a:buFontTx/>
              <a:buNone/>
              <a:defRPr/>
            </a:pPr>
            <a:r>
              <a:rPr lang="en-GB" sz="2400" b="1" dirty="0" smtClean="0">
                <a:latin typeface="Arial" pitchFamily="34" charset="0"/>
                <a:cs typeface="Arial" pitchFamily="34" charset="0"/>
              </a:rPr>
              <a:t>Objectives: To provide an overview of the identification, prevention and treatment of Tuberculosis (TB) in your area of clinical practice.</a:t>
            </a:r>
          </a:p>
          <a:p>
            <a:pPr eaLnBrk="1" hangingPunct="1">
              <a:lnSpc>
                <a:spcPct val="120000"/>
              </a:lnSpc>
              <a:buFontTx/>
              <a:buNone/>
              <a:defRPr/>
            </a:pPr>
            <a:endParaRPr lang="en-GB" sz="2400" dirty="0" smtClean="0">
              <a:latin typeface="Arial" pitchFamily="34" charset="0"/>
              <a:cs typeface="Arial" pitchFamily="34" charset="0"/>
            </a:endParaRPr>
          </a:p>
          <a:p>
            <a:pPr eaLnBrk="1" hangingPunct="1">
              <a:lnSpc>
                <a:spcPct val="120000"/>
              </a:lnSpc>
              <a:buFontTx/>
              <a:buNone/>
              <a:defRPr/>
            </a:pPr>
            <a:r>
              <a:rPr lang="en-GB" sz="2400" b="1" dirty="0" smtClean="0">
                <a:solidFill>
                  <a:srgbClr val="9F1F63"/>
                </a:solidFill>
                <a:latin typeface="Arial" pitchFamily="34" charset="0"/>
                <a:cs typeface="Arial" pitchFamily="34" charset="0"/>
              </a:rPr>
              <a:t>We will cover:</a:t>
            </a:r>
          </a:p>
          <a:p>
            <a:pPr marL="226800" indent="-226800" eaLnBrk="1" hangingPunct="1">
              <a:lnSpc>
                <a:spcPct val="120000"/>
              </a:lnSpc>
              <a:spcBef>
                <a:spcPts val="400"/>
              </a:spcBef>
              <a:defRPr/>
            </a:pPr>
            <a:r>
              <a:rPr lang="en-GB" sz="2400" dirty="0" smtClean="0"/>
              <a:t>e</a:t>
            </a:r>
            <a:r>
              <a:rPr lang="en-GB" sz="2400" dirty="0" smtClean="0">
                <a:latin typeface="Arial" pitchFamily="34" charset="0"/>
                <a:cs typeface="Arial" pitchFamily="34" charset="0"/>
              </a:rPr>
              <a:t>pidemiology</a:t>
            </a:r>
          </a:p>
          <a:p>
            <a:pPr marL="226800" indent="-226800" eaLnBrk="1" hangingPunct="1">
              <a:lnSpc>
                <a:spcPct val="120000"/>
              </a:lnSpc>
              <a:spcBef>
                <a:spcPts val="400"/>
              </a:spcBef>
              <a:defRPr/>
            </a:pPr>
            <a:r>
              <a:rPr lang="en-GB" sz="2400" dirty="0" smtClean="0"/>
              <a:t>a</a:t>
            </a:r>
            <a:r>
              <a:rPr lang="en-GB" sz="2400" dirty="0" smtClean="0">
                <a:latin typeface="Arial" pitchFamily="34" charset="0"/>
                <a:cs typeface="Arial" pitchFamily="34" charset="0"/>
              </a:rPr>
              <a:t>etiology and pathogenesis</a:t>
            </a:r>
          </a:p>
          <a:p>
            <a:pPr marL="226800" indent="-226800" eaLnBrk="1" hangingPunct="1">
              <a:lnSpc>
                <a:spcPct val="120000"/>
              </a:lnSpc>
              <a:spcBef>
                <a:spcPts val="400"/>
              </a:spcBef>
              <a:defRPr/>
            </a:pPr>
            <a:r>
              <a:rPr lang="en-GB" sz="2400" dirty="0" smtClean="0"/>
              <a:t>r</a:t>
            </a:r>
            <a:r>
              <a:rPr lang="en-GB" sz="2400" dirty="0" smtClean="0">
                <a:latin typeface="Arial" pitchFamily="34" charset="0"/>
                <a:cs typeface="Arial" pitchFamily="34" charset="0"/>
              </a:rPr>
              <a:t>isk factors</a:t>
            </a:r>
          </a:p>
          <a:p>
            <a:pPr marL="226800" indent="-226800" eaLnBrk="1" hangingPunct="1">
              <a:lnSpc>
                <a:spcPct val="120000"/>
              </a:lnSpc>
              <a:spcBef>
                <a:spcPts val="400"/>
              </a:spcBef>
              <a:defRPr/>
            </a:pPr>
            <a:r>
              <a:rPr lang="en-GB" sz="2400" dirty="0" smtClean="0">
                <a:latin typeface="Arial" pitchFamily="34" charset="0"/>
                <a:cs typeface="Arial" pitchFamily="34" charset="0"/>
              </a:rPr>
              <a:t>early diagnosis</a:t>
            </a:r>
          </a:p>
          <a:p>
            <a:pPr marL="226800" indent="-226800" eaLnBrk="1" hangingPunct="1">
              <a:lnSpc>
                <a:spcPct val="120000"/>
              </a:lnSpc>
              <a:spcBef>
                <a:spcPts val="400"/>
              </a:spcBef>
              <a:defRPr/>
            </a:pPr>
            <a:r>
              <a:rPr lang="en-GB" sz="2400" dirty="0" smtClean="0"/>
              <a:t>t</a:t>
            </a:r>
            <a:r>
              <a:rPr lang="en-GB" sz="2400" dirty="0" smtClean="0">
                <a:latin typeface="Arial" pitchFamily="34" charset="0"/>
                <a:cs typeface="Arial" pitchFamily="34" charset="0"/>
              </a:rPr>
              <a:t>he impact of delay in diagnosis</a:t>
            </a:r>
          </a:p>
          <a:p>
            <a:pPr marL="226800" indent="-226800" eaLnBrk="1" hangingPunct="1">
              <a:lnSpc>
                <a:spcPct val="120000"/>
              </a:lnSpc>
              <a:spcBef>
                <a:spcPts val="400"/>
              </a:spcBef>
              <a:defRPr/>
            </a:pPr>
            <a:r>
              <a:rPr lang="en-GB" sz="2400" dirty="0" smtClean="0">
                <a:latin typeface="Arial" pitchFamily="34" charset="0"/>
                <a:cs typeface="Arial" pitchFamily="34" charset="0"/>
              </a:rPr>
              <a:t>treatment of TB</a:t>
            </a:r>
          </a:p>
          <a:p>
            <a:pPr marL="226800" indent="-226800" eaLnBrk="1" hangingPunct="1">
              <a:lnSpc>
                <a:spcPct val="120000"/>
              </a:lnSpc>
              <a:spcBef>
                <a:spcPts val="400"/>
              </a:spcBef>
              <a:defRPr/>
            </a:pPr>
            <a:r>
              <a:rPr lang="en-GB" sz="2400" dirty="0" smtClean="0">
                <a:latin typeface="Arial" pitchFamily="34" charset="0"/>
                <a:cs typeface="Arial" pitchFamily="34" charset="0"/>
              </a:rPr>
              <a:t>LTBI testing and treatment</a:t>
            </a:r>
          </a:p>
          <a:p>
            <a:pPr marL="226800" indent="-226800" eaLnBrk="1" hangingPunct="1">
              <a:lnSpc>
                <a:spcPct val="120000"/>
              </a:lnSpc>
              <a:spcBef>
                <a:spcPts val="400"/>
              </a:spcBef>
              <a:defRPr/>
            </a:pPr>
            <a:r>
              <a:rPr lang="en-GB" sz="2400" dirty="0" smtClean="0"/>
              <a:t>r</a:t>
            </a:r>
            <a:r>
              <a:rPr lang="en-GB" sz="2400" dirty="0" smtClean="0">
                <a:latin typeface="Arial" pitchFamily="34" charset="0"/>
                <a:cs typeface="Arial" pitchFamily="34" charset="0"/>
              </a:rPr>
              <a:t>ole of TB Specialist Services.</a:t>
            </a:r>
          </a:p>
          <a:p>
            <a:pPr eaLnBrk="1" hangingPunct="1">
              <a:lnSpc>
                <a:spcPct val="80000"/>
              </a:lnSpc>
              <a:buNone/>
              <a:defRPr/>
            </a:pPr>
            <a:endParaRPr lang="en-GB" sz="1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1331640" y="477044"/>
            <a:ext cx="7560840" cy="647700"/>
          </a:xfrm>
        </p:spPr>
        <p:txBody>
          <a:bodyPr wrap="square" numCol="1" compatLnSpc="1">
            <a:prstTxWarp prst="textNoShape">
              <a:avLst/>
            </a:prstTxWarp>
            <a:noAutofit/>
          </a:bodyPr>
          <a:lstStyle/>
          <a:p>
            <a:pPr algn="l" eaLnBrk="1" hangingPunct="1">
              <a:defRPr/>
            </a:pPr>
            <a:r>
              <a:rPr lang="en-GB" sz="2600" dirty="0" smtClean="0"/>
              <a:t>N</a:t>
            </a:r>
            <a:r>
              <a:rPr lang="en-GB" sz="2600" dirty="0" smtClean="0">
                <a:latin typeface="Arial" charset="0"/>
                <a:ea typeface="MS PGothic" charset="0"/>
              </a:rPr>
              <a:t>ational LTBI testing and treatment programme</a:t>
            </a:r>
            <a:endParaRPr lang="en-GB" sz="2600" dirty="0">
              <a:latin typeface="Arial" charset="0"/>
              <a:ea typeface="MS PGothic" charset="0"/>
            </a:endParaRPr>
          </a:p>
        </p:txBody>
      </p:sp>
      <p:sp>
        <p:nvSpPr>
          <p:cNvPr id="3" name="Content Placeholder 2"/>
          <p:cNvSpPr>
            <a:spLocks noGrp="1"/>
          </p:cNvSpPr>
          <p:nvPr>
            <p:ph idx="1"/>
          </p:nvPr>
        </p:nvSpPr>
        <p:spPr>
          <a:xfrm>
            <a:off x="395536" y="1268760"/>
            <a:ext cx="8640960" cy="4896544"/>
          </a:xfrm>
        </p:spPr>
        <p:txBody>
          <a:bodyPr>
            <a:normAutofit fontScale="92500" lnSpcReduction="10000"/>
          </a:bodyPr>
          <a:lstStyle/>
          <a:p>
            <a:pPr marL="226800" lvl="2" indent="-226800">
              <a:lnSpc>
                <a:spcPct val="110000"/>
              </a:lnSpc>
              <a:spcBef>
                <a:spcPts val="400"/>
              </a:spcBef>
            </a:pPr>
            <a:r>
              <a:rPr lang="en-US" sz="2200" dirty="0">
                <a:latin typeface="Arial" charset="0"/>
                <a:ea typeface="MS PGothic" charset="0"/>
              </a:rPr>
              <a:t>f</a:t>
            </a:r>
            <a:r>
              <a:rPr lang="en-US" sz="2200" dirty="0" smtClean="0">
                <a:latin typeface="Arial" charset="0"/>
                <a:ea typeface="MS PGothic" charset="0"/>
              </a:rPr>
              <a:t>ully-funded</a:t>
            </a:r>
          </a:p>
          <a:p>
            <a:pPr marL="226800" lvl="2" indent="-226800">
              <a:lnSpc>
                <a:spcPct val="110000"/>
              </a:lnSpc>
              <a:spcBef>
                <a:spcPts val="400"/>
              </a:spcBef>
            </a:pPr>
            <a:r>
              <a:rPr lang="en-US" sz="2200" dirty="0" smtClean="0">
                <a:latin typeface="Arial" charset="0"/>
                <a:ea typeface="MS PGothic" charset="0"/>
              </a:rPr>
              <a:t>primary </a:t>
            </a:r>
            <a:r>
              <a:rPr lang="en-US" sz="2200" dirty="0">
                <a:latin typeface="Arial" charset="0"/>
                <a:ea typeface="MS PGothic" charset="0"/>
              </a:rPr>
              <a:t>care based </a:t>
            </a:r>
            <a:r>
              <a:rPr lang="en-US" sz="2200" dirty="0" smtClean="0">
                <a:latin typeface="Arial" charset="0"/>
                <a:ea typeface="MS PGothic" charset="0"/>
              </a:rPr>
              <a:t>LTBI testing</a:t>
            </a:r>
            <a:endParaRPr lang="en-US" sz="2200" dirty="0">
              <a:latin typeface="Arial" charset="0"/>
              <a:ea typeface="MS PGothic" charset="0"/>
            </a:endParaRPr>
          </a:p>
          <a:p>
            <a:pPr marL="226800" lvl="2" indent="-226800" eaLnBrk="1" hangingPunct="1">
              <a:lnSpc>
                <a:spcPct val="110000"/>
              </a:lnSpc>
              <a:spcBef>
                <a:spcPts val="400"/>
              </a:spcBef>
            </a:pPr>
            <a:r>
              <a:rPr lang="en-US" sz="2200" dirty="0" smtClean="0">
                <a:latin typeface="Arial" charset="0"/>
                <a:ea typeface="MS PGothic" charset="0"/>
              </a:rPr>
              <a:t>secondary </a:t>
            </a:r>
            <a:r>
              <a:rPr lang="en-US" sz="2200" dirty="0">
                <a:latin typeface="Arial" charset="0"/>
                <a:ea typeface="MS PGothic" charset="0"/>
              </a:rPr>
              <a:t>care based treatment</a:t>
            </a:r>
          </a:p>
          <a:p>
            <a:pPr marL="226800" lvl="2" indent="-226800" eaLnBrk="1" hangingPunct="1">
              <a:lnSpc>
                <a:spcPct val="110000"/>
              </a:lnSpc>
              <a:spcBef>
                <a:spcPts val="400"/>
              </a:spcBef>
            </a:pPr>
            <a:r>
              <a:rPr lang="en-US" sz="2200" dirty="0">
                <a:latin typeface="Arial" charset="0"/>
                <a:ea typeface="MS PGothic" charset="0"/>
              </a:rPr>
              <a:t>n</a:t>
            </a:r>
            <a:r>
              <a:rPr lang="en-US" sz="2200" dirty="0" smtClean="0">
                <a:latin typeface="Arial" charset="0"/>
                <a:ea typeface="MS PGothic" charset="0"/>
              </a:rPr>
              <a:t>ational </a:t>
            </a:r>
            <a:r>
              <a:rPr lang="en-US" sz="2200" dirty="0">
                <a:latin typeface="Arial" charset="0"/>
                <a:ea typeface="MS PGothic" charset="0"/>
              </a:rPr>
              <a:t>protocols and pathways</a:t>
            </a:r>
          </a:p>
          <a:p>
            <a:pPr marL="226800" lvl="2" indent="-226800" eaLnBrk="1" hangingPunct="1">
              <a:lnSpc>
                <a:spcPct val="110000"/>
              </a:lnSpc>
              <a:spcBef>
                <a:spcPts val="400"/>
              </a:spcBef>
            </a:pPr>
            <a:r>
              <a:rPr lang="en-US" sz="2200" dirty="0" smtClean="0">
                <a:latin typeface="Arial" charset="0"/>
                <a:ea typeface="MS PGothic" charset="0"/>
              </a:rPr>
              <a:t>national indicators, monitoring </a:t>
            </a:r>
            <a:br>
              <a:rPr lang="en-US" sz="2200" dirty="0" smtClean="0">
                <a:latin typeface="Arial" charset="0"/>
                <a:ea typeface="MS PGothic" charset="0"/>
              </a:rPr>
            </a:br>
            <a:r>
              <a:rPr lang="en-US" sz="2200" dirty="0" smtClean="0">
                <a:latin typeface="Arial" charset="0"/>
                <a:ea typeface="MS PGothic" charset="0"/>
              </a:rPr>
              <a:t>and evaluation</a:t>
            </a:r>
            <a:br>
              <a:rPr lang="en-US" sz="2200" dirty="0" smtClean="0">
                <a:latin typeface="Arial" charset="0"/>
                <a:ea typeface="MS PGothic" charset="0"/>
              </a:rPr>
            </a:br>
            <a:endParaRPr lang="en-US" sz="2200" dirty="0" smtClean="0">
              <a:latin typeface="Arial" charset="0"/>
              <a:ea typeface="MS PGothic" charset="0"/>
            </a:endParaRPr>
          </a:p>
          <a:p>
            <a:pPr marL="226800" lvl="2" indent="-226800" eaLnBrk="1" hangingPunct="1">
              <a:lnSpc>
                <a:spcPct val="110000"/>
              </a:lnSpc>
              <a:spcBef>
                <a:spcPts val="400"/>
              </a:spcBef>
            </a:pPr>
            <a:r>
              <a:rPr lang="en-GB" sz="2200" dirty="0" smtClean="0">
                <a:latin typeface="Arial" charset="0"/>
                <a:ea typeface="MS PGothic" charset="0"/>
              </a:rPr>
              <a:t>eligibility criteria for LTBI testing:</a:t>
            </a:r>
            <a:endParaRPr lang="en-GB" sz="2200" dirty="0">
              <a:latin typeface="Arial" charset="0"/>
              <a:ea typeface="MS PGothic" charset="0"/>
            </a:endParaRPr>
          </a:p>
          <a:p>
            <a:pPr marL="684000" lvl="3" indent="-226800">
              <a:lnSpc>
                <a:spcPct val="110000"/>
              </a:lnSpc>
              <a:spcBef>
                <a:spcPts val="400"/>
              </a:spcBef>
              <a:buFont typeface="Arial" pitchFamily="34" charset="0"/>
              <a:buChar char="•"/>
            </a:pPr>
            <a:r>
              <a:rPr lang="en-GB" sz="1800" dirty="0">
                <a:latin typeface="Arial" charset="0"/>
                <a:ea typeface="MS PGothic" charset="0"/>
              </a:rPr>
              <a:t>b</a:t>
            </a:r>
            <a:r>
              <a:rPr lang="en-GB" sz="1800" dirty="0" smtClean="0">
                <a:latin typeface="Arial" charset="0"/>
                <a:ea typeface="MS PGothic" charset="0"/>
              </a:rPr>
              <a:t>orn </a:t>
            </a:r>
            <a:r>
              <a:rPr lang="en-GB" sz="1800" dirty="0">
                <a:latin typeface="Arial" charset="0"/>
                <a:ea typeface="MS PGothic" charset="0"/>
              </a:rPr>
              <a:t>or spent &gt;6 m in high TB incidence country (≥150/100,000 or SSA) </a:t>
            </a:r>
          </a:p>
          <a:p>
            <a:pPr marL="684000" lvl="3" indent="-226800">
              <a:lnSpc>
                <a:spcPct val="110000"/>
              </a:lnSpc>
              <a:spcBef>
                <a:spcPts val="400"/>
              </a:spcBef>
              <a:buFont typeface="Arial" pitchFamily="34" charset="0"/>
              <a:buChar char="•"/>
            </a:pPr>
            <a:r>
              <a:rPr lang="en-GB" sz="1800" dirty="0">
                <a:latin typeface="Arial" charset="0"/>
                <a:ea typeface="MS PGothic" charset="0"/>
              </a:rPr>
              <a:t>e</a:t>
            </a:r>
            <a:r>
              <a:rPr lang="en-GB" sz="1800" dirty="0" smtClean="0">
                <a:latin typeface="Arial" charset="0"/>
                <a:ea typeface="MS PGothic" charset="0"/>
              </a:rPr>
              <a:t>ntered </a:t>
            </a:r>
            <a:r>
              <a:rPr lang="en-GB" sz="1800" dirty="0">
                <a:latin typeface="Arial" charset="0"/>
                <a:ea typeface="MS PGothic" charset="0"/>
              </a:rPr>
              <a:t>the UK within the last 5 years (including entry via other countries)</a:t>
            </a:r>
          </a:p>
          <a:p>
            <a:pPr marL="684000" lvl="3" indent="-226800">
              <a:lnSpc>
                <a:spcPct val="110000"/>
              </a:lnSpc>
              <a:spcBef>
                <a:spcPts val="400"/>
              </a:spcBef>
              <a:buFont typeface="Arial" pitchFamily="34" charset="0"/>
              <a:buChar char="•"/>
            </a:pPr>
            <a:r>
              <a:rPr lang="en-GB" sz="1800" dirty="0">
                <a:latin typeface="Arial" charset="0"/>
                <a:ea typeface="MS PGothic" charset="0"/>
              </a:rPr>
              <a:t>a</a:t>
            </a:r>
            <a:r>
              <a:rPr lang="en-GB" sz="1800" dirty="0" smtClean="0">
                <a:latin typeface="Arial" charset="0"/>
                <a:ea typeface="MS PGothic" charset="0"/>
              </a:rPr>
              <a:t>ged </a:t>
            </a:r>
            <a:r>
              <a:rPr lang="en-GB" sz="1800" dirty="0">
                <a:latin typeface="Arial" charset="0"/>
                <a:ea typeface="MS PGothic" charset="0"/>
              </a:rPr>
              <a:t>between 16-35 years.</a:t>
            </a:r>
          </a:p>
          <a:p>
            <a:pPr marL="684000" lvl="3" indent="-226800">
              <a:lnSpc>
                <a:spcPct val="110000"/>
              </a:lnSpc>
              <a:spcBef>
                <a:spcPts val="400"/>
              </a:spcBef>
              <a:buFont typeface="Arial" pitchFamily="34" charset="0"/>
              <a:buChar char="•"/>
            </a:pPr>
            <a:r>
              <a:rPr lang="en-GB" sz="1800" dirty="0" smtClean="0">
                <a:latin typeface="Arial" charset="0"/>
                <a:ea typeface="MS PGothic" charset="0"/>
              </a:rPr>
              <a:t>no history of TB or LTBI, not previously screened for LTBI in UK</a:t>
            </a:r>
            <a:r>
              <a:rPr lang="en-GB" sz="1000" dirty="0" smtClean="0">
                <a:latin typeface="Arial" charset="0"/>
                <a:ea typeface="MS PGothic" charset="0"/>
              </a:rPr>
              <a:t/>
            </a:r>
            <a:br>
              <a:rPr lang="en-GB" sz="1000" dirty="0" smtClean="0">
                <a:latin typeface="Arial" charset="0"/>
                <a:ea typeface="MS PGothic" charset="0"/>
              </a:rPr>
            </a:br>
            <a:endParaRPr lang="en-GB" sz="1600" dirty="0" smtClean="0">
              <a:latin typeface="Arial" charset="0"/>
              <a:ea typeface="MS PGothic" charset="0"/>
              <a:cs typeface="ＭＳ Ｐゴシック" charset="0"/>
            </a:endParaRPr>
          </a:p>
          <a:p>
            <a:pPr marL="514350" indent="-514350">
              <a:buNone/>
            </a:pPr>
            <a:r>
              <a:rPr lang="en-GB" sz="2200" dirty="0" smtClean="0">
                <a:latin typeface="Arial" charset="0"/>
                <a:ea typeface="ＭＳ Ｐゴシック" charset="0"/>
                <a:cs typeface="ＭＳ Ｐゴシック" charset="0"/>
              </a:rPr>
              <a:t>C</a:t>
            </a:r>
            <a:r>
              <a:rPr lang="en-US" sz="2200" dirty="0" smtClean="0">
                <a:latin typeface="Arial" charset="0"/>
                <a:ea typeface="ＭＳ Ｐゴシック" charset="0"/>
                <a:cs typeface="ＭＳ Ｐゴシック" charset="0"/>
              </a:rPr>
              <a:t>heck website: </a:t>
            </a:r>
            <a:r>
              <a:rPr lang="en-US" sz="2200" dirty="0" smtClean="0">
                <a:latin typeface="Arial" charset="0"/>
                <a:ea typeface="ＭＳ Ｐゴシック" charset="0"/>
                <a:cs typeface="ＭＳ Ｐゴシック" charset="0"/>
                <a:hlinkClick r:id="rId2"/>
              </a:rPr>
              <a:t>https</a:t>
            </a:r>
            <a:r>
              <a:rPr lang="en-US" sz="2200" dirty="0">
                <a:latin typeface="Arial" charset="0"/>
                <a:ea typeface="ＭＳ Ｐゴシック" charset="0"/>
                <a:cs typeface="ＭＳ Ｐゴシック" charset="0"/>
                <a:hlinkClick r:id="rId2"/>
              </a:rPr>
              <a:t>://www.gov.uk/guidance/tuberculosis-</a:t>
            </a:r>
            <a:r>
              <a:rPr lang="en-US" sz="2200" dirty="0" smtClean="0">
                <a:latin typeface="Arial" charset="0"/>
                <a:ea typeface="ＭＳ Ｐゴシック" charset="0"/>
                <a:cs typeface="ＭＳ Ｐゴシック" charset="0"/>
                <a:hlinkClick r:id="rId2"/>
              </a:rPr>
              <a:t>screening</a:t>
            </a:r>
            <a:endParaRPr lang="en-US" sz="2200" dirty="0" smtClean="0">
              <a:latin typeface="Arial" charset="0"/>
              <a:ea typeface="ＭＳ Ｐゴシック" charset="0"/>
              <a:cs typeface="ＭＳ Ｐゴシック" charset="0"/>
            </a:endParaRPr>
          </a:p>
        </p:txBody>
      </p:sp>
      <p:sp>
        <p:nvSpPr>
          <p:cNvPr id="36867" name="Slide Number Placeholder 1"/>
          <p:cNvSpPr>
            <a:spLocks noGrp="1"/>
          </p:cNvSpPr>
          <p:nvPr>
            <p:ph type="sldNum" sz="quarter" idx="4294967295"/>
          </p:nvPr>
        </p:nvSpPr>
        <p:spPr bwMode="auto">
          <a:xfrm>
            <a:off x="0" y="6308725"/>
            <a:ext cx="9144000" cy="54927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539750"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fld id="{3B7918E5-13C6-E141-88DC-6F5F41F648AB}" type="slidenum">
              <a:rPr lang="en-GB" sz="1200">
                <a:solidFill>
                  <a:schemeClr val="bg2"/>
                </a:solidFill>
              </a:rPr>
              <a:pPr eaLnBrk="1" hangingPunct="1"/>
              <a:t>30</a:t>
            </a:fld>
            <a:endParaRPr lang="en-GB" sz="1200" dirty="0">
              <a:solidFill>
                <a:schemeClr val="bg2"/>
              </a:solidFill>
            </a:endParaRPr>
          </a:p>
        </p:txBody>
      </p:sp>
      <p:pic>
        <p:nvPicPr>
          <p:cNvPr id="36868" name="Picture 1" descr="LTBI%20summary%20map%204-2.jp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004048" y="1268760"/>
            <a:ext cx="4032448" cy="21323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1415228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862905" y="332656"/>
            <a:ext cx="8029575" cy="647700"/>
          </a:xfrm>
        </p:spPr>
        <p:txBody>
          <a:bodyPr wrap="square" numCol="1" compatLnSpc="1">
            <a:prstTxWarp prst="textNoShape">
              <a:avLst/>
            </a:prstTxWarp>
            <a:normAutofit/>
          </a:bodyPr>
          <a:lstStyle/>
          <a:p>
            <a:pPr algn="r" eaLnBrk="1" hangingPunct="1">
              <a:defRPr/>
            </a:pPr>
            <a:r>
              <a:rPr lang="en-GB" sz="3500" dirty="0" smtClean="0">
                <a:latin typeface="Arial" charset="0"/>
                <a:ea typeface="MS PGothic" charset="0"/>
              </a:rPr>
              <a:t>LTBI testing and treatment algorithm</a:t>
            </a:r>
            <a:endParaRPr lang="en-GB" sz="3500" dirty="0">
              <a:latin typeface="Arial" charset="0"/>
              <a:ea typeface="MS PGothic" charset="0"/>
            </a:endParaRPr>
          </a:p>
        </p:txBody>
      </p:sp>
      <p:sp>
        <p:nvSpPr>
          <p:cNvPr id="36867" name="Slide Number Placeholder 1"/>
          <p:cNvSpPr>
            <a:spLocks noGrp="1"/>
          </p:cNvSpPr>
          <p:nvPr>
            <p:ph type="sldNum" sz="quarter" idx="4294967295"/>
          </p:nvPr>
        </p:nvSpPr>
        <p:spPr bwMode="auto">
          <a:xfrm>
            <a:off x="0" y="6308725"/>
            <a:ext cx="9144000" cy="54927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539750"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fld id="{3B7918E5-13C6-E141-88DC-6F5F41F648AB}" type="slidenum">
              <a:rPr lang="en-GB" sz="1200">
                <a:solidFill>
                  <a:schemeClr val="bg2"/>
                </a:solidFill>
              </a:rPr>
              <a:pPr eaLnBrk="1" hangingPunct="1"/>
              <a:t>31</a:t>
            </a:fld>
            <a:endParaRPr lang="en-GB" sz="1200" dirty="0">
              <a:solidFill>
                <a:schemeClr val="bg2"/>
              </a:solidFill>
            </a:endParaRPr>
          </a:p>
        </p:txBody>
      </p:sp>
      <p:pic>
        <p:nvPicPr>
          <p:cNvPr id="7" name="Picture 1" descr="LTBI algorithm.pdf"/>
          <p:cNvPicPr>
            <a:picLocks noChangeAspect="1"/>
          </p:cNvPicPr>
          <p:nvPr/>
        </p:nvPicPr>
        <p:blipFill rotWithShape="1">
          <a:blip r:embed="rId2" cstate="print">
            <a:extLst>
              <a:ext uri="{28A0092B-C50C-407E-A947-70E740481C1C}">
                <a14:useLocalDpi xmlns="" xmlns:a14="http://schemas.microsoft.com/office/drawing/2010/main" val="0"/>
              </a:ext>
            </a:extLst>
          </a:blip>
          <a:srcRect l="2938" t="17940" r="8868" b="7501"/>
          <a:stretch/>
        </p:blipFill>
        <p:spPr bwMode="auto">
          <a:xfrm>
            <a:off x="251520" y="980728"/>
            <a:ext cx="8676456" cy="51845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6744938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539750" y="2349500"/>
            <a:ext cx="8229600" cy="1143000"/>
          </a:xfrm>
        </p:spPr>
        <p:txBody>
          <a:bodyPr>
            <a:normAutofit fontScale="90000"/>
          </a:bodyPr>
          <a:lstStyle/>
          <a:p>
            <a:r>
              <a:rPr lang="en-GB" b="1" dirty="0" smtClean="0">
                <a:latin typeface="Arial" pitchFamily="34" charset="0"/>
                <a:cs typeface="Arial" pitchFamily="34" charset="0"/>
              </a:rPr>
              <a:t>Control and prevention of TB</a:t>
            </a:r>
            <a:r>
              <a:rPr lang="en-GB" dirty="0" smtClean="0">
                <a:latin typeface="Arial" pitchFamily="34" charset="0"/>
                <a:cs typeface="Arial" pitchFamily="34" charset="0"/>
              </a:rPr>
              <a:t/>
            </a:r>
            <a:br>
              <a:rPr lang="en-GB" dirty="0" smtClean="0">
                <a:latin typeface="Arial" pitchFamily="34" charset="0"/>
                <a:cs typeface="Arial" pitchFamily="34" charset="0"/>
              </a:rPr>
            </a:br>
            <a:endParaRPr lang="en-GB" dirty="0" smtClean="0">
              <a:latin typeface="Arial" pitchFamily="34" charset="0"/>
              <a:cs typeface="Arial" pitchFamily="34" charset="0"/>
            </a:endParaRPr>
          </a:p>
        </p:txBody>
      </p:sp>
    </p:spTree>
    <p:extLst>
      <p:ext uri="{BB962C8B-B14F-4D97-AF65-F5344CB8AC3E}">
        <p14:creationId xmlns="" xmlns:p14="http://schemas.microsoft.com/office/powerpoint/2010/main" val="1989228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368870"/>
            <a:ext cx="7632848" cy="649287"/>
          </a:xfrm>
        </p:spPr>
        <p:txBody>
          <a:bodyPr>
            <a:noAutofit/>
          </a:bodyPr>
          <a:lstStyle/>
          <a:p>
            <a:pPr algn="l">
              <a:defRPr/>
            </a:pPr>
            <a:r>
              <a:rPr lang="en-US" sz="3200" b="1" dirty="0" smtClean="0"/>
              <a:t>The TB Strategy for England</a:t>
            </a:r>
            <a:endParaRPr lang="en-US" sz="3200" b="1" dirty="0"/>
          </a:p>
        </p:txBody>
      </p:sp>
      <p:sp>
        <p:nvSpPr>
          <p:cNvPr id="3" name="Content Placeholder 2"/>
          <p:cNvSpPr>
            <a:spLocks noGrp="1"/>
          </p:cNvSpPr>
          <p:nvPr>
            <p:ph idx="1"/>
          </p:nvPr>
        </p:nvSpPr>
        <p:spPr>
          <a:xfrm>
            <a:off x="539552" y="2060848"/>
            <a:ext cx="8027987" cy="3744416"/>
          </a:xfrm>
        </p:spPr>
        <p:txBody>
          <a:bodyPr>
            <a:noAutofit/>
          </a:bodyPr>
          <a:lstStyle/>
          <a:p>
            <a:pPr marL="0" indent="0">
              <a:buNone/>
            </a:pPr>
            <a:r>
              <a:rPr lang="en-US" sz="2000" b="1" dirty="0" smtClean="0">
                <a:latin typeface="Arial" charset="0"/>
                <a:ea typeface="MS PGothic" charset="0"/>
              </a:rPr>
              <a:t>Strategy lists 10 key ‘areas for action’:</a:t>
            </a:r>
          </a:p>
          <a:p>
            <a:pPr>
              <a:buFont typeface="Arial" charset="0"/>
              <a:buChar char="•"/>
            </a:pPr>
            <a:endParaRPr lang="en-US" sz="600" dirty="0" smtClean="0">
              <a:latin typeface="Arial" charset="0"/>
              <a:ea typeface="MS PGothic" charset="0"/>
            </a:endParaRPr>
          </a:p>
          <a:p>
            <a:pPr marL="226800" indent="-226800">
              <a:spcBef>
                <a:spcPts val="400"/>
              </a:spcBef>
              <a:buFont typeface="Arial" charset="0"/>
              <a:buChar char="•"/>
            </a:pPr>
            <a:r>
              <a:rPr lang="en-US" sz="1800" dirty="0" smtClean="0">
                <a:latin typeface="Arial" charset="0"/>
                <a:ea typeface="MS PGothic" charset="0"/>
              </a:rPr>
              <a:t>improving </a:t>
            </a:r>
            <a:r>
              <a:rPr lang="en-US" sz="1800" dirty="0">
                <a:latin typeface="Arial" charset="0"/>
                <a:ea typeface="MS PGothic" charset="0"/>
              </a:rPr>
              <a:t>access and early diagnosis</a:t>
            </a:r>
          </a:p>
          <a:p>
            <a:pPr marL="226800" indent="-226800">
              <a:spcBef>
                <a:spcPts val="400"/>
              </a:spcBef>
              <a:buFont typeface="Arial" charset="0"/>
              <a:buChar char="•"/>
            </a:pPr>
            <a:r>
              <a:rPr lang="en-US" sz="1800" dirty="0">
                <a:latin typeface="Arial" charset="0"/>
                <a:ea typeface="MS PGothic" charset="0"/>
              </a:rPr>
              <a:t>h</a:t>
            </a:r>
            <a:r>
              <a:rPr lang="en-US" sz="1800" dirty="0" smtClean="0">
                <a:latin typeface="Arial" charset="0"/>
                <a:ea typeface="MS PGothic" charset="0"/>
              </a:rPr>
              <a:t>igh </a:t>
            </a:r>
            <a:r>
              <a:rPr lang="en-US" sz="1800" dirty="0">
                <a:latin typeface="Arial" charset="0"/>
                <a:ea typeface="MS PGothic" charset="0"/>
              </a:rPr>
              <a:t>quality diagnostics </a:t>
            </a:r>
          </a:p>
          <a:p>
            <a:pPr marL="226800" indent="-226800">
              <a:spcBef>
                <a:spcPts val="400"/>
              </a:spcBef>
              <a:buFont typeface="Arial" charset="0"/>
              <a:buChar char="•"/>
            </a:pPr>
            <a:r>
              <a:rPr lang="en-US" sz="1800" dirty="0">
                <a:latin typeface="Arial" charset="0"/>
                <a:ea typeface="MS PGothic" charset="0"/>
              </a:rPr>
              <a:t>h</a:t>
            </a:r>
            <a:r>
              <a:rPr lang="en-US" sz="1800" dirty="0" smtClean="0">
                <a:latin typeface="Arial" charset="0"/>
                <a:ea typeface="MS PGothic" charset="0"/>
              </a:rPr>
              <a:t>igh </a:t>
            </a:r>
            <a:r>
              <a:rPr lang="en-US" sz="1800" dirty="0">
                <a:latin typeface="Arial" charset="0"/>
                <a:ea typeface="MS PGothic" charset="0"/>
              </a:rPr>
              <a:t>quality treatment and care services</a:t>
            </a:r>
          </a:p>
          <a:p>
            <a:pPr marL="226800" indent="-226800">
              <a:spcBef>
                <a:spcPts val="400"/>
              </a:spcBef>
              <a:buFont typeface="Arial" charset="0"/>
              <a:buChar char="•"/>
            </a:pPr>
            <a:r>
              <a:rPr lang="en-US" sz="1800" dirty="0">
                <a:latin typeface="Arial" charset="0"/>
                <a:ea typeface="MS PGothic" charset="0"/>
              </a:rPr>
              <a:t>c</a:t>
            </a:r>
            <a:r>
              <a:rPr lang="en-US" sz="1800" dirty="0" smtClean="0">
                <a:latin typeface="Arial" charset="0"/>
                <a:ea typeface="MS PGothic" charset="0"/>
              </a:rPr>
              <a:t>ontact </a:t>
            </a:r>
            <a:r>
              <a:rPr lang="en-US" sz="1800" dirty="0">
                <a:latin typeface="Arial" charset="0"/>
                <a:ea typeface="MS PGothic" charset="0"/>
              </a:rPr>
              <a:t>tracing</a:t>
            </a:r>
          </a:p>
          <a:p>
            <a:pPr marL="226800" indent="-226800">
              <a:spcBef>
                <a:spcPts val="400"/>
              </a:spcBef>
              <a:buFont typeface="Arial" charset="0"/>
              <a:buChar char="•"/>
            </a:pPr>
            <a:r>
              <a:rPr lang="en-US" sz="1800" dirty="0">
                <a:latin typeface="Arial" charset="0"/>
                <a:ea typeface="MS PGothic" charset="0"/>
              </a:rPr>
              <a:t>v</a:t>
            </a:r>
            <a:r>
              <a:rPr lang="en-US" sz="1800" dirty="0" smtClean="0">
                <a:latin typeface="Arial" charset="0"/>
                <a:ea typeface="MS PGothic" charset="0"/>
              </a:rPr>
              <a:t>accination</a:t>
            </a:r>
            <a:endParaRPr lang="en-GB" sz="1800" dirty="0">
              <a:latin typeface="Arial" charset="0"/>
              <a:ea typeface="MS PGothic" charset="0"/>
            </a:endParaRPr>
          </a:p>
          <a:p>
            <a:pPr marL="226800" indent="-226800">
              <a:spcBef>
                <a:spcPts val="400"/>
              </a:spcBef>
              <a:buFont typeface="Arial" charset="0"/>
              <a:buChar char="•"/>
            </a:pPr>
            <a:r>
              <a:rPr lang="en-US" sz="1800" dirty="0">
                <a:latin typeface="Arial" charset="0"/>
                <a:ea typeface="MS PGothic" charset="0"/>
              </a:rPr>
              <a:t>t</a:t>
            </a:r>
            <a:r>
              <a:rPr lang="en-US" sz="1800" dirty="0" smtClean="0">
                <a:latin typeface="Arial" charset="0"/>
                <a:ea typeface="MS PGothic" charset="0"/>
              </a:rPr>
              <a:t>ackling </a:t>
            </a:r>
            <a:r>
              <a:rPr lang="en-US" sz="1800" dirty="0">
                <a:latin typeface="Arial" charset="0"/>
                <a:ea typeface="MS PGothic" charset="0"/>
              </a:rPr>
              <a:t>drug resistance </a:t>
            </a:r>
          </a:p>
          <a:p>
            <a:pPr marL="226800" indent="-226800">
              <a:spcBef>
                <a:spcPts val="400"/>
              </a:spcBef>
              <a:buFont typeface="Arial" charset="0"/>
              <a:buChar char="•"/>
            </a:pPr>
            <a:r>
              <a:rPr lang="en-US" sz="1800" dirty="0">
                <a:latin typeface="Arial" charset="0"/>
                <a:ea typeface="MS PGothic" charset="0"/>
              </a:rPr>
              <a:t>t</a:t>
            </a:r>
            <a:r>
              <a:rPr lang="en-US" sz="1800" dirty="0" smtClean="0">
                <a:latin typeface="Arial" charset="0"/>
                <a:ea typeface="MS PGothic" charset="0"/>
              </a:rPr>
              <a:t>ackling </a:t>
            </a:r>
            <a:r>
              <a:rPr lang="en-US" sz="1800" dirty="0">
                <a:latin typeface="Arial" charset="0"/>
                <a:ea typeface="MS PGothic" charset="0"/>
              </a:rPr>
              <a:t>TB in </a:t>
            </a:r>
            <a:r>
              <a:rPr lang="en-GB" sz="1800" dirty="0" smtClean="0">
                <a:latin typeface="Arial" charset="0"/>
                <a:ea typeface="MS PGothic" charset="0"/>
              </a:rPr>
              <a:t>under-served </a:t>
            </a:r>
            <a:r>
              <a:rPr lang="en-GB" sz="1800" dirty="0">
                <a:latin typeface="Arial" charset="0"/>
                <a:ea typeface="MS PGothic" charset="0"/>
              </a:rPr>
              <a:t>populations</a:t>
            </a:r>
          </a:p>
          <a:p>
            <a:pPr marL="226800" indent="-226800">
              <a:spcBef>
                <a:spcPts val="400"/>
              </a:spcBef>
              <a:buFont typeface="Arial" charset="0"/>
              <a:buChar char="•"/>
            </a:pPr>
            <a:r>
              <a:rPr lang="en-GB" sz="1800" dirty="0">
                <a:latin typeface="Arial" charset="0"/>
                <a:ea typeface="MS PGothic" charset="0"/>
              </a:rPr>
              <a:t>n</a:t>
            </a:r>
            <a:r>
              <a:rPr lang="en-GB" sz="1800" dirty="0" smtClean="0">
                <a:latin typeface="Arial" charset="0"/>
                <a:ea typeface="MS PGothic" charset="0"/>
              </a:rPr>
              <a:t>ew </a:t>
            </a:r>
            <a:r>
              <a:rPr lang="en-GB" sz="1800" dirty="0">
                <a:latin typeface="Arial" charset="0"/>
                <a:ea typeface="MS PGothic" charset="0"/>
              </a:rPr>
              <a:t>entrant screening for LTBI</a:t>
            </a:r>
          </a:p>
          <a:p>
            <a:pPr marL="226800" indent="-226800">
              <a:spcBef>
                <a:spcPts val="400"/>
              </a:spcBef>
              <a:buFont typeface="Arial" charset="0"/>
              <a:buChar char="•"/>
            </a:pPr>
            <a:r>
              <a:rPr lang="en-US" sz="1800" dirty="0">
                <a:latin typeface="Arial" charset="0"/>
                <a:ea typeface="MS PGothic" charset="0"/>
              </a:rPr>
              <a:t>e</a:t>
            </a:r>
            <a:r>
              <a:rPr lang="en-US" sz="1800" dirty="0" smtClean="0">
                <a:latin typeface="Arial" charset="0"/>
                <a:ea typeface="MS PGothic" charset="0"/>
              </a:rPr>
              <a:t>ffective surveillance </a:t>
            </a:r>
            <a:r>
              <a:rPr lang="en-US" sz="1800" dirty="0">
                <a:latin typeface="Arial" charset="0"/>
                <a:ea typeface="MS PGothic" charset="0"/>
              </a:rPr>
              <a:t>and </a:t>
            </a:r>
            <a:r>
              <a:rPr lang="en-US" sz="1800" dirty="0" smtClean="0">
                <a:latin typeface="Arial" charset="0"/>
                <a:ea typeface="MS PGothic" charset="0"/>
              </a:rPr>
              <a:t>monitoring</a:t>
            </a:r>
            <a:endParaRPr lang="en-GB" sz="1800" dirty="0">
              <a:latin typeface="Arial" charset="0"/>
              <a:ea typeface="MS PGothic" charset="0"/>
            </a:endParaRPr>
          </a:p>
          <a:p>
            <a:pPr marL="226800" indent="-226800">
              <a:spcBef>
                <a:spcPts val="400"/>
              </a:spcBef>
              <a:buFont typeface="Arial" charset="0"/>
              <a:buChar char="•"/>
            </a:pPr>
            <a:r>
              <a:rPr lang="en-GB" sz="1800" dirty="0">
                <a:latin typeface="Arial" charset="0"/>
                <a:ea typeface="MS PGothic" charset="0"/>
              </a:rPr>
              <a:t>w</a:t>
            </a:r>
            <a:r>
              <a:rPr lang="en-GB" sz="1800" dirty="0" smtClean="0">
                <a:latin typeface="Arial" charset="0"/>
                <a:ea typeface="MS PGothic" charset="0"/>
              </a:rPr>
              <a:t>orkforce strategy.</a:t>
            </a:r>
          </a:p>
          <a:p>
            <a:pPr marL="226800" indent="-226800">
              <a:spcBef>
                <a:spcPts val="400"/>
              </a:spcBef>
              <a:buNone/>
            </a:pPr>
            <a:r>
              <a:rPr lang="en-GB" sz="1600" dirty="0" smtClean="0">
                <a:latin typeface="Arial" charset="0"/>
                <a:ea typeface="MS PGothic" charset="0"/>
                <a:hlinkClick r:id="rId2"/>
              </a:rPr>
              <a:t>www.gov.uk/government/publications/collaborative-tuberculosis-strategy-for-england</a:t>
            </a:r>
            <a:r>
              <a:rPr lang="en-GB" sz="1600" dirty="0" smtClean="0">
                <a:latin typeface="Arial" charset="0"/>
                <a:ea typeface="MS PGothic" charset="0"/>
              </a:rPr>
              <a:t> </a:t>
            </a:r>
            <a:endParaRPr lang="en-GB" sz="1600" dirty="0">
              <a:latin typeface="Arial" charset="0"/>
              <a:ea typeface="MS PGothic" charset="0"/>
            </a:endParaRPr>
          </a:p>
        </p:txBody>
      </p:sp>
      <p:pic>
        <p:nvPicPr>
          <p:cNvPr id="22531" name="Picture 3" descr="TB strategy cover.pdf"/>
          <p:cNvPicPr>
            <a:picLocks noChangeAspect="1"/>
          </p:cNvPicPr>
          <p:nvPr/>
        </p:nvPicPr>
        <p:blipFill>
          <a:blip r:embed="rId3" cstate="print">
            <a:extLst>
              <a:ext uri="{28A0092B-C50C-407E-A947-70E740481C1C}">
                <a14:useLocalDpi xmlns="" xmlns:a14="http://schemas.microsoft.com/office/drawing/2010/main" val="0"/>
              </a:ext>
            </a:extLst>
          </a:blip>
          <a:srcRect l="9702" t="9734" r="8047" b="7399"/>
          <a:stretch>
            <a:fillRect/>
          </a:stretch>
        </p:blipFill>
        <p:spPr bwMode="auto">
          <a:xfrm>
            <a:off x="6300192" y="2420888"/>
            <a:ext cx="2595495" cy="3312368"/>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16388" name="Slide Number Placeholder 3"/>
          <p:cNvSpPr>
            <a:spLocks noGrp="1"/>
          </p:cNvSpPr>
          <p:nvPr>
            <p:ph type="sldNum" sz="quarter" idx="4294967295"/>
          </p:nvPr>
        </p:nvSpPr>
        <p:spPr bwMode="auto">
          <a:xfrm>
            <a:off x="0" y="6308725"/>
            <a:ext cx="9144000" cy="549275"/>
          </a:xfrm>
          <a:prstGeom prst="rect">
            <a:avLst/>
          </a:prstGeom>
          <a:extLst>
            <a:ext uri="{91240B29-F687-4F45-9708-019B960494DF}">
              <a14:hiddenLine xmlns="" xmlns:a14="http://schemas.microsoft.com/office/drawing/2010/main" w="9525">
                <a:solidFill>
                  <a:srgbClr val="000000"/>
                </a:solidFill>
                <a:miter lim="800000"/>
                <a:headEnd/>
                <a:tailEnd/>
              </a14:hiddenLine>
            </a:ext>
          </a:extLst>
        </p:spPr>
        <p:txBody>
          <a:bodyPr/>
          <a:lstStyle>
            <a:lvl1pPr marL="539750"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fld id="{1FFF071B-B8E1-424C-9477-B573FC3B6479}" type="slidenum">
              <a:rPr lang="en-GB" sz="1200">
                <a:solidFill>
                  <a:schemeClr val="bg2"/>
                </a:solidFill>
              </a:rPr>
              <a:pPr eaLnBrk="1" hangingPunct="1"/>
              <a:t>33</a:t>
            </a:fld>
            <a:endParaRPr lang="en-GB" sz="1200" dirty="0">
              <a:solidFill>
                <a:schemeClr val="bg2"/>
              </a:solidFill>
            </a:endParaRPr>
          </a:p>
        </p:txBody>
      </p:sp>
      <p:sp>
        <p:nvSpPr>
          <p:cNvPr id="4" name="Rectangle 3"/>
          <p:cNvSpPr>
            <a:spLocks noChangeArrowheads="1"/>
          </p:cNvSpPr>
          <p:nvPr/>
        </p:nvSpPr>
        <p:spPr bwMode="auto">
          <a:xfrm>
            <a:off x="755576" y="1196975"/>
            <a:ext cx="8292901"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i="1" dirty="0" smtClean="0">
                <a:solidFill>
                  <a:srgbClr val="FF0000"/>
                </a:solidFill>
              </a:rPr>
              <a:t>Launched in 2015</a:t>
            </a:r>
          </a:p>
          <a:p>
            <a:r>
              <a:rPr lang="en-US" i="1" dirty="0" smtClean="0">
                <a:solidFill>
                  <a:srgbClr val="FF0000"/>
                </a:solidFill>
              </a:rPr>
              <a:t>Aims to achieve </a:t>
            </a:r>
            <a:r>
              <a:rPr lang="en-US" i="1" dirty="0">
                <a:solidFill>
                  <a:srgbClr val="FF0000"/>
                </a:solidFill>
              </a:rPr>
              <a:t>a </a:t>
            </a:r>
            <a:r>
              <a:rPr lang="en-US" i="1" dirty="0" smtClean="0">
                <a:solidFill>
                  <a:srgbClr val="FF0000"/>
                </a:solidFill>
              </a:rPr>
              <a:t>year-on-year </a:t>
            </a:r>
            <a:r>
              <a:rPr lang="en-US" i="1" dirty="0">
                <a:solidFill>
                  <a:srgbClr val="FF0000"/>
                </a:solidFill>
              </a:rPr>
              <a:t>decrease in </a:t>
            </a:r>
            <a:r>
              <a:rPr lang="en-US" i="1" dirty="0" smtClean="0">
                <a:solidFill>
                  <a:srgbClr val="FF0000"/>
                </a:solidFill>
              </a:rPr>
              <a:t>TB incidence</a:t>
            </a:r>
            <a:r>
              <a:rPr lang="en-US" i="1" dirty="0">
                <a:solidFill>
                  <a:srgbClr val="FF0000"/>
                </a:solidFill>
              </a:rPr>
              <a:t>, a reduction in health inequalities and, ultimately, the elimination of TB as a public health </a:t>
            </a:r>
            <a:r>
              <a:rPr lang="en-US" i="1" dirty="0" smtClean="0">
                <a:solidFill>
                  <a:srgbClr val="FF0000"/>
                </a:solidFill>
              </a:rPr>
              <a:t>problem</a:t>
            </a:r>
            <a:endParaRPr lang="en-US" i="1" dirty="0">
              <a:solidFill>
                <a:srgbClr val="FF0000"/>
              </a:solidFill>
            </a:endParaRPr>
          </a:p>
        </p:txBody>
      </p:sp>
    </p:spTree>
    <p:extLst>
      <p:ext uri="{BB962C8B-B14F-4D97-AF65-F5344CB8AC3E}">
        <p14:creationId xmlns="" xmlns:p14="http://schemas.microsoft.com/office/powerpoint/2010/main" val="2219133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835696" y="260648"/>
            <a:ext cx="5832648" cy="1143000"/>
          </a:xfrm>
        </p:spPr>
        <p:txBody>
          <a:bodyPr/>
          <a:lstStyle/>
          <a:p>
            <a:r>
              <a:rPr lang="en-US" dirty="0" smtClean="0">
                <a:latin typeface="Arial" pitchFamily="34" charset="0"/>
                <a:cs typeface="Arial" pitchFamily="34" charset="0"/>
              </a:rPr>
              <a:t>Contact tracing</a:t>
            </a:r>
          </a:p>
        </p:txBody>
      </p:sp>
      <p:sp>
        <p:nvSpPr>
          <p:cNvPr id="28675" name="Content Placeholder 2"/>
          <p:cNvSpPr>
            <a:spLocks noGrp="1"/>
          </p:cNvSpPr>
          <p:nvPr>
            <p:ph sz="half" idx="1"/>
          </p:nvPr>
        </p:nvSpPr>
        <p:spPr>
          <a:xfrm>
            <a:off x="467544" y="1772816"/>
            <a:ext cx="4104456" cy="2807642"/>
          </a:xfrm>
        </p:spPr>
        <p:txBody>
          <a:bodyPr>
            <a:normAutofit lnSpcReduction="10000"/>
          </a:bodyPr>
          <a:lstStyle/>
          <a:p>
            <a:pPr marL="180000" indent="-180000">
              <a:lnSpc>
                <a:spcPct val="110000"/>
              </a:lnSpc>
              <a:spcBef>
                <a:spcPts val="400"/>
              </a:spcBef>
            </a:pPr>
            <a:r>
              <a:rPr lang="en-US" sz="1900" dirty="0" smtClean="0">
                <a:latin typeface="Arial" pitchFamily="34" charset="0"/>
                <a:cs typeface="Arial" pitchFamily="34" charset="0"/>
              </a:rPr>
              <a:t>Contact tracing is usually carried out by TB nurses. Results aid understanding of how infectious the TB index case is – this can inform further public health actions.</a:t>
            </a:r>
          </a:p>
          <a:p>
            <a:pPr marL="180000" indent="-180000">
              <a:lnSpc>
                <a:spcPct val="110000"/>
              </a:lnSpc>
              <a:spcBef>
                <a:spcPts val="400"/>
              </a:spcBef>
              <a:buFontTx/>
              <a:buNone/>
            </a:pPr>
            <a:endParaRPr lang="en-US" sz="1900" dirty="0" smtClean="0">
              <a:latin typeface="Arial" pitchFamily="34" charset="0"/>
              <a:cs typeface="Arial" pitchFamily="34" charset="0"/>
            </a:endParaRPr>
          </a:p>
          <a:p>
            <a:pPr marL="180000" indent="-180000">
              <a:lnSpc>
                <a:spcPct val="110000"/>
              </a:lnSpc>
              <a:spcBef>
                <a:spcPts val="400"/>
              </a:spcBef>
            </a:pPr>
            <a:r>
              <a:rPr lang="en-US" sz="1900" dirty="0" smtClean="0">
                <a:latin typeface="Arial" pitchFamily="34" charset="0"/>
                <a:cs typeface="Arial" pitchFamily="34" charset="0"/>
              </a:rPr>
              <a:t>TB transmission most often occurs among household contacts.</a:t>
            </a:r>
          </a:p>
          <a:p>
            <a:endParaRPr lang="en-US" sz="2000" dirty="0" smtClean="0">
              <a:latin typeface="Arial" pitchFamily="34" charset="0"/>
              <a:cs typeface="Arial" pitchFamily="34" charset="0"/>
            </a:endParaRPr>
          </a:p>
        </p:txBody>
      </p:sp>
      <p:sp>
        <p:nvSpPr>
          <p:cNvPr id="28676" name="Content Placeholder 9"/>
          <p:cNvSpPr>
            <a:spLocks noGrp="1"/>
          </p:cNvSpPr>
          <p:nvPr>
            <p:ph sz="half" idx="2"/>
          </p:nvPr>
        </p:nvSpPr>
        <p:spPr>
          <a:xfrm>
            <a:off x="4648200" y="1772815"/>
            <a:ext cx="4038600" cy="4353347"/>
          </a:xfrm>
        </p:spPr>
        <p:txBody>
          <a:bodyPr>
            <a:normAutofit lnSpcReduction="10000"/>
          </a:bodyPr>
          <a:lstStyle/>
          <a:p>
            <a:pPr>
              <a:buNone/>
            </a:pPr>
            <a:r>
              <a:rPr lang="en-US" sz="2000" b="1" dirty="0" smtClean="0">
                <a:latin typeface="Arial" pitchFamily="34" charset="0"/>
                <a:cs typeface="Arial" pitchFamily="34" charset="0"/>
              </a:rPr>
              <a:t>Contact tracing is important</a:t>
            </a:r>
          </a:p>
          <a:p>
            <a:pPr>
              <a:buNone/>
            </a:pPr>
            <a:r>
              <a:rPr lang="en-US" sz="2000" b="1" dirty="0" smtClean="0">
                <a:latin typeface="Arial" pitchFamily="34" charset="0"/>
                <a:cs typeface="Arial" pitchFamily="34" charset="0"/>
              </a:rPr>
              <a:t>because:</a:t>
            </a:r>
          </a:p>
          <a:p>
            <a:pPr>
              <a:buNone/>
            </a:pPr>
            <a:endParaRPr lang="en-US" sz="2000" b="1" dirty="0" smtClean="0">
              <a:latin typeface="Arial" pitchFamily="34" charset="0"/>
              <a:cs typeface="Arial" pitchFamily="34" charset="0"/>
            </a:endParaRPr>
          </a:p>
          <a:p>
            <a:pPr marL="180000" indent="-180000">
              <a:lnSpc>
                <a:spcPct val="110000"/>
              </a:lnSpc>
              <a:spcBef>
                <a:spcPts val="400"/>
              </a:spcBef>
            </a:pPr>
            <a:r>
              <a:rPr lang="en-US" sz="2000" dirty="0" smtClean="0">
                <a:solidFill>
                  <a:srgbClr val="C00000"/>
                </a:solidFill>
                <a:latin typeface="Arial" pitchFamily="34" charset="0"/>
                <a:cs typeface="Arial" pitchFamily="34" charset="0"/>
              </a:rPr>
              <a:t>1% of contacts screened have active TB</a:t>
            </a:r>
            <a:br>
              <a:rPr lang="en-US" sz="2000" dirty="0" smtClean="0">
                <a:solidFill>
                  <a:srgbClr val="C00000"/>
                </a:solidFill>
                <a:latin typeface="Arial" pitchFamily="34" charset="0"/>
                <a:cs typeface="Arial" pitchFamily="34" charset="0"/>
              </a:rPr>
            </a:br>
            <a:endParaRPr lang="en-US" sz="2000" dirty="0" smtClean="0">
              <a:solidFill>
                <a:srgbClr val="C00000"/>
              </a:solidFill>
              <a:latin typeface="Arial" pitchFamily="34" charset="0"/>
              <a:cs typeface="Arial" pitchFamily="34" charset="0"/>
            </a:endParaRPr>
          </a:p>
          <a:p>
            <a:pPr marL="180000" indent="-180000">
              <a:lnSpc>
                <a:spcPct val="110000"/>
              </a:lnSpc>
              <a:spcBef>
                <a:spcPts val="400"/>
              </a:spcBef>
            </a:pPr>
            <a:r>
              <a:rPr lang="en-US" sz="2000" dirty="0" smtClean="0">
                <a:solidFill>
                  <a:srgbClr val="C00000"/>
                </a:solidFill>
                <a:latin typeface="Arial" pitchFamily="34" charset="0"/>
                <a:cs typeface="Arial" pitchFamily="34" charset="0"/>
              </a:rPr>
              <a:t>10% of contacts screened have latent TB infection</a:t>
            </a:r>
            <a:br>
              <a:rPr lang="en-US" sz="2000" dirty="0" smtClean="0">
                <a:solidFill>
                  <a:srgbClr val="C00000"/>
                </a:solidFill>
                <a:latin typeface="Arial" pitchFamily="34" charset="0"/>
                <a:cs typeface="Arial" pitchFamily="34" charset="0"/>
              </a:rPr>
            </a:br>
            <a:endParaRPr lang="en-US" sz="2000" dirty="0" smtClean="0">
              <a:solidFill>
                <a:srgbClr val="C00000"/>
              </a:solidFill>
              <a:latin typeface="Arial" pitchFamily="34" charset="0"/>
              <a:cs typeface="Arial" pitchFamily="34" charset="0"/>
            </a:endParaRPr>
          </a:p>
          <a:p>
            <a:pPr marL="180000" indent="-180000">
              <a:lnSpc>
                <a:spcPct val="110000"/>
              </a:lnSpc>
              <a:spcBef>
                <a:spcPts val="400"/>
              </a:spcBef>
            </a:pPr>
            <a:r>
              <a:rPr lang="en-US" sz="2000" dirty="0" smtClean="0">
                <a:solidFill>
                  <a:srgbClr val="C00000"/>
                </a:solidFill>
                <a:latin typeface="Arial" pitchFamily="34" charset="0"/>
                <a:cs typeface="Arial" pitchFamily="34" charset="0"/>
              </a:rPr>
              <a:t>60% of child contacts under </a:t>
            </a:r>
          </a:p>
          <a:p>
            <a:pPr marL="180000" indent="-180000">
              <a:lnSpc>
                <a:spcPct val="110000"/>
              </a:lnSpc>
              <a:spcBef>
                <a:spcPts val="400"/>
              </a:spcBef>
              <a:buNone/>
            </a:pPr>
            <a:r>
              <a:rPr lang="en-US" sz="2000" dirty="0" smtClean="0">
                <a:solidFill>
                  <a:srgbClr val="C00000"/>
                </a:solidFill>
                <a:latin typeface="Arial" pitchFamily="34" charset="0"/>
                <a:cs typeface="Arial" pitchFamily="34" charset="0"/>
              </a:rPr>
              <a:t>	2 years will go onto develop active TB.</a:t>
            </a:r>
          </a:p>
          <a:p>
            <a:endParaRPr lang="en-GB" sz="2000" dirty="0" smtClean="0">
              <a:latin typeface="Arial" pitchFamily="34" charset="0"/>
              <a:cs typeface="Arial" pitchFamily="34" charset="0"/>
            </a:endParaRPr>
          </a:p>
        </p:txBody>
      </p:sp>
      <p:pic>
        <p:nvPicPr>
          <p:cNvPr id="28677" name="Picture 8" descr="th?id=I4653275626930189&amp;pid=1"/>
          <p:cNvPicPr>
            <a:picLocks noChangeAspect="1" noChangeArrowheads="1"/>
          </p:cNvPicPr>
          <p:nvPr/>
        </p:nvPicPr>
        <p:blipFill>
          <a:blip r:embed="rId2" cstate="screen"/>
          <a:srcRect/>
          <a:stretch>
            <a:fillRect/>
          </a:stretch>
        </p:blipFill>
        <p:spPr bwMode="auto">
          <a:xfrm>
            <a:off x="971600" y="4581128"/>
            <a:ext cx="28575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547664" y="274638"/>
            <a:ext cx="6203032" cy="777875"/>
          </a:xfrm>
        </p:spPr>
        <p:txBody>
          <a:bodyPr/>
          <a:lstStyle/>
          <a:p>
            <a:r>
              <a:rPr lang="en-GB" dirty="0" smtClean="0">
                <a:latin typeface="Arial" pitchFamily="34" charset="0"/>
                <a:cs typeface="Arial" pitchFamily="34" charset="0"/>
              </a:rPr>
              <a:t> </a:t>
            </a:r>
            <a:r>
              <a:rPr lang="en-GB" sz="4000" dirty="0" smtClean="0">
                <a:latin typeface="Arial" pitchFamily="34" charset="0"/>
                <a:cs typeface="Arial" pitchFamily="34" charset="0"/>
              </a:rPr>
              <a:t>Vaccination with BCG</a:t>
            </a:r>
          </a:p>
        </p:txBody>
      </p:sp>
      <p:sp>
        <p:nvSpPr>
          <p:cNvPr id="29699" name="Content Placeholder 4"/>
          <p:cNvSpPr>
            <a:spLocks noGrp="1"/>
          </p:cNvSpPr>
          <p:nvPr>
            <p:ph idx="1"/>
          </p:nvPr>
        </p:nvSpPr>
        <p:spPr>
          <a:xfrm>
            <a:off x="365747" y="1314450"/>
            <a:ext cx="8229600" cy="4778846"/>
          </a:xfrm>
        </p:spPr>
        <p:txBody>
          <a:bodyPr/>
          <a:lstStyle/>
          <a:p>
            <a:pPr>
              <a:buFontTx/>
              <a:buNone/>
              <a:defRPr/>
            </a:pPr>
            <a:r>
              <a:rPr lang="en-GB" sz="2000" dirty="0" smtClean="0">
                <a:latin typeface="Arial" pitchFamily="34" charset="0"/>
                <a:cs typeface="Arial" pitchFamily="34" charset="0"/>
              </a:rPr>
              <a:t>	</a:t>
            </a:r>
          </a:p>
          <a:p>
            <a:pPr>
              <a:buFontTx/>
              <a:buNone/>
              <a:defRPr/>
            </a:pPr>
            <a:endParaRPr lang="en-GB" sz="2000" b="1" dirty="0" smtClean="0">
              <a:latin typeface="Arial" pitchFamily="34" charset="0"/>
              <a:cs typeface="Arial" pitchFamily="34" charset="0"/>
            </a:endParaRPr>
          </a:p>
          <a:p>
            <a:pPr>
              <a:buFontTx/>
              <a:buNone/>
              <a:defRPr/>
            </a:pPr>
            <a:endParaRPr lang="en-GB" sz="2000" b="1" dirty="0" smtClean="0">
              <a:latin typeface="Arial" pitchFamily="34" charset="0"/>
              <a:cs typeface="Arial" pitchFamily="34" charset="0"/>
            </a:endParaRPr>
          </a:p>
          <a:p>
            <a:pPr>
              <a:buFontTx/>
              <a:buNone/>
              <a:defRPr/>
            </a:pPr>
            <a:endParaRPr lang="en-GB" sz="2000" b="1" dirty="0" smtClean="0">
              <a:latin typeface="Arial" pitchFamily="34" charset="0"/>
              <a:cs typeface="Arial" pitchFamily="34" charset="0"/>
            </a:endParaRPr>
          </a:p>
          <a:p>
            <a:pPr>
              <a:buFontTx/>
              <a:buNone/>
              <a:defRPr/>
            </a:pPr>
            <a:endParaRPr lang="en-GB" sz="2000" b="1" dirty="0" smtClean="0">
              <a:latin typeface="Arial" pitchFamily="34" charset="0"/>
              <a:cs typeface="Arial" pitchFamily="34" charset="0"/>
            </a:endParaRPr>
          </a:p>
          <a:p>
            <a:pPr>
              <a:buFontTx/>
              <a:buNone/>
              <a:defRPr/>
            </a:pPr>
            <a:endParaRPr lang="en-GB" sz="2000" b="1" dirty="0" smtClean="0">
              <a:latin typeface="Arial" pitchFamily="34" charset="0"/>
              <a:cs typeface="Arial" pitchFamily="34" charset="0"/>
            </a:endParaRPr>
          </a:p>
          <a:p>
            <a:pPr>
              <a:buFontTx/>
              <a:buNone/>
              <a:defRPr/>
            </a:pPr>
            <a:endParaRPr lang="en-GB" sz="2400" b="1" dirty="0" smtClean="0">
              <a:latin typeface="Arial" pitchFamily="34" charset="0"/>
              <a:cs typeface="Arial" pitchFamily="34" charset="0"/>
            </a:endParaRPr>
          </a:p>
          <a:p>
            <a:pPr marL="0" indent="0">
              <a:spcBef>
                <a:spcPts val="0"/>
              </a:spcBef>
              <a:buFontTx/>
              <a:buNone/>
              <a:defRPr/>
            </a:pPr>
            <a:r>
              <a:rPr lang="en-GB" sz="2400" dirty="0" smtClean="0">
                <a:latin typeface="Arial" pitchFamily="34" charset="0"/>
                <a:cs typeface="Arial" pitchFamily="34" charset="0"/>
              </a:rPr>
              <a:t>The aim of the UK BCG immunisation programme is to immunise those at increased risk of developing severe disease and/or those at increased risk of exposure to TB infection.</a:t>
            </a:r>
          </a:p>
          <a:p>
            <a:pPr>
              <a:buFontTx/>
              <a:buNone/>
              <a:defRPr/>
            </a:pPr>
            <a:endParaRPr lang="en-GB" sz="2000" b="1" dirty="0" smtClean="0">
              <a:latin typeface="Arial" pitchFamily="34" charset="0"/>
              <a:cs typeface="Arial" pitchFamily="34" charset="0"/>
            </a:endParaRPr>
          </a:p>
          <a:p>
            <a:pPr>
              <a:buFontTx/>
              <a:buNone/>
              <a:defRPr/>
            </a:pPr>
            <a:r>
              <a:rPr lang="en-GB" sz="1200" dirty="0" smtClean="0">
                <a:latin typeface="Arial" pitchFamily="34" charset="0"/>
                <a:cs typeface="Arial" pitchFamily="34" charset="0"/>
              </a:rPr>
              <a:t>	</a:t>
            </a:r>
            <a:endParaRPr lang="en-GB" sz="1600" dirty="0" smtClean="0">
              <a:latin typeface="Arial" pitchFamily="34" charset="0"/>
              <a:cs typeface="Arial" pitchFamily="34" charset="0"/>
            </a:endParaRPr>
          </a:p>
          <a:p>
            <a:pPr>
              <a:buFontTx/>
              <a:buAutoNum type="arabicPeriod"/>
              <a:defRPr/>
            </a:pPr>
            <a:endParaRPr lang="en-GB" sz="1600" dirty="0" smtClean="0">
              <a:latin typeface="Arial" pitchFamily="34" charset="0"/>
              <a:cs typeface="Arial" pitchFamily="34" charset="0"/>
            </a:endParaRPr>
          </a:p>
          <a:p>
            <a:pPr>
              <a:buFontTx/>
              <a:buNone/>
              <a:defRPr/>
            </a:pPr>
            <a:endParaRPr lang="en-GB" sz="1400" dirty="0" smtClean="0">
              <a:latin typeface="Arial" pitchFamily="34" charset="0"/>
              <a:cs typeface="Arial" pitchFamily="34" charset="0"/>
            </a:endParaRPr>
          </a:p>
          <a:p>
            <a:pPr>
              <a:buFontTx/>
              <a:buNone/>
              <a:defRPr/>
            </a:pPr>
            <a:endParaRPr lang="en-GB" sz="1600" dirty="0" smtClean="0">
              <a:latin typeface="Arial" pitchFamily="34" charset="0"/>
              <a:cs typeface="Arial" pitchFamily="34" charset="0"/>
            </a:endParaRPr>
          </a:p>
          <a:p>
            <a:pPr>
              <a:buFontTx/>
              <a:buNone/>
              <a:defRPr/>
            </a:pPr>
            <a:endParaRPr lang="en-GB" sz="1600" b="1" dirty="0" smtClean="0">
              <a:latin typeface="Arial" pitchFamily="34" charset="0"/>
              <a:cs typeface="Arial" pitchFamily="34" charset="0"/>
            </a:endParaRPr>
          </a:p>
          <a:p>
            <a:pPr>
              <a:defRPr/>
            </a:pPr>
            <a:endParaRPr lang="en-GB" sz="1600" dirty="0" smtClean="0">
              <a:latin typeface="Arial" pitchFamily="34" charset="0"/>
              <a:cs typeface="Arial" pitchFamily="34" charset="0"/>
            </a:endParaRPr>
          </a:p>
        </p:txBody>
      </p:sp>
      <p:pic>
        <p:nvPicPr>
          <p:cNvPr id="29700" name="Picture 10" descr="ppd_test_1">
            <a:hlinkClick r:id="rId2" action="ppaction://hlinkfile"/>
          </p:cNvPr>
          <p:cNvPicPr>
            <a:picLocks noChangeAspect="1" noChangeArrowheads="1"/>
          </p:cNvPicPr>
          <p:nvPr/>
        </p:nvPicPr>
        <p:blipFill>
          <a:blip r:embed="rId3" cstate="screen"/>
          <a:srcRect/>
          <a:stretch>
            <a:fillRect/>
          </a:stretch>
        </p:blipFill>
        <p:spPr bwMode="auto">
          <a:xfrm>
            <a:off x="2938431" y="1556792"/>
            <a:ext cx="3084232" cy="2016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547664" y="404664"/>
            <a:ext cx="5256584" cy="777875"/>
          </a:xfrm>
        </p:spPr>
        <p:txBody>
          <a:bodyPr/>
          <a:lstStyle/>
          <a:p>
            <a:r>
              <a:rPr lang="en-GB" dirty="0" smtClean="0">
                <a:latin typeface="Arial" pitchFamily="34" charset="0"/>
                <a:cs typeface="Arial" pitchFamily="34" charset="0"/>
              </a:rPr>
              <a:t> </a:t>
            </a:r>
            <a:r>
              <a:rPr lang="en-GB" sz="4000" dirty="0" smtClean="0">
                <a:latin typeface="Arial" pitchFamily="34" charset="0"/>
                <a:cs typeface="Arial" pitchFamily="34" charset="0"/>
              </a:rPr>
              <a:t>Vaccination with BCG</a:t>
            </a:r>
          </a:p>
        </p:txBody>
      </p:sp>
      <p:sp>
        <p:nvSpPr>
          <p:cNvPr id="30723" name="Content Placeholder 4"/>
          <p:cNvSpPr>
            <a:spLocks noGrp="1"/>
          </p:cNvSpPr>
          <p:nvPr>
            <p:ph idx="1"/>
          </p:nvPr>
        </p:nvSpPr>
        <p:spPr>
          <a:xfrm>
            <a:off x="611560" y="1628800"/>
            <a:ext cx="8003232" cy="4536504"/>
          </a:xfrm>
        </p:spPr>
        <p:txBody>
          <a:bodyPr>
            <a:normAutofit/>
          </a:bodyPr>
          <a:lstStyle/>
          <a:p>
            <a:pPr>
              <a:buFontTx/>
              <a:buNone/>
            </a:pPr>
            <a:r>
              <a:rPr lang="en-GB" sz="2000" dirty="0" smtClean="0">
                <a:latin typeface="Arial" pitchFamily="34" charset="0"/>
                <a:cs typeface="Arial" pitchFamily="34" charset="0"/>
              </a:rPr>
              <a:t>BCG immunisation should be offered to: </a:t>
            </a:r>
          </a:p>
          <a:p>
            <a:pPr>
              <a:buFontTx/>
              <a:buNone/>
            </a:pPr>
            <a:endParaRPr lang="en-GB" sz="2000" dirty="0" smtClean="0">
              <a:latin typeface="Arial" pitchFamily="34" charset="0"/>
              <a:cs typeface="Arial" pitchFamily="34" charset="0"/>
            </a:endParaRPr>
          </a:p>
          <a:p>
            <a:pPr marL="226800" indent="-226800">
              <a:spcBef>
                <a:spcPts val="400"/>
              </a:spcBef>
            </a:pPr>
            <a:r>
              <a:rPr lang="en-GB" sz="2000" dirty="0" smtClean="0"/>
              <a:t>all </a:t>
            </a:r>
            <a:r>
              <a:rPr lang="en-GB" sz="2000" dirty="0"/>
              <a:t>infants (aged 0–12 months) living in areas of the UK where annual incidence of TB is 40/100,000 or greater </a:t>
            </a:r>
          </a:p>
          <a:p>
            <a:pPr marL="226800" indent="-226800">
              <a:spcBef>
                <a:spcPts val="400"/>
              </a:spcBef>
            </a:pPr>
            <a:r>
              <a:rPr lang="en-GB" sz="2000" dirty="0" smtClean="0"/>
              <a:t>all </a:t>
            </a:r>
            <a:r>
              <a:rPr lang="en-GB" sz="2000" dirty="0"/>
              <a:t>infants (aged 0–12 months) with one or more parent or grandparent who was born in a country where the annual incidence of TB is 40/100,000 or </a:t>
            </a:r>
            <a:r>
              <a:rPr lang="en-GB" sz="2000" dirty="0" smtClean="0"/>
              <a:t>greater</a:t>
            </a:r>
            <a:br>
              <a:rPr lang="en-GB" sz="2000" dirty="0" smtClean="0"/>
            </a:br>
            <a:endParaRPr lang="en-GB" sz="2000" dirty="0"/>
          </a:p>
          <a:p>
            <a:pPr marL="226800" indent="-226800">
              <a:spcBef>
                <a:spcPts val="400"/>
              </a:spcBef>
            </a:pPr>
            <a:r>
              <a:rPr lang="en-GB" sz="2000" dirty="0" smtClean="0"/>
              <a:t>BCG is also offered to previously </a:t>
            </a:r>
            <a:r>
              <a:rPr lang="en-GB" sz="2000" dirty="0"/>
              <a:t>unvaccinated tuberculin-negative individuals under 16 years of age who are contacts of cases of respiratory </a:t>
            </a:r>
            <a:r>
              <a:rPr lang="en-GB" sz="2000" dirty="0" smtClean="0"/>
              <a:t>TB, and </a:t>
            </a:r>
            <a:r>
              <a:rPr lang="en-GB" sz="2000" dirty="0"/>
              <a:t>individuals at occupational risk. </a:t>
            </a:r>
          </a:p>
          <a:p>
            <a:pPr>
              <a:buFontTx/>
              <a:buNone/>
            </a:pPr>
            <a:endParaRPr lang="en-GB" sz="2000" dirty="0" smtClean="0">
              <a:latin typeface="Arial" pitchFamily="34" charset="0"/>
              <a:cs typeface="Arial" pitchFamily="34" charset="0"/>
            </a:endParaRPr>
          </a:p>
          <a:p>
            <a:pPr>
              <a:buNone/>
            </a:pPr>
            <a:r>
              <a:rPr lang="en-GB" sz="2000" dirty="0" smtClean="0">
                <a:latin typeface="Arial" pitchFamily="34" charset="0"/>
                <a:cs typeface="Arial" pitchFamily="34" charset="0"/>
              </a:rPr>
              <a:t>In some areas, universal vaccination is offered</a:t>
            </a:r>
            <a:r>
              <a:rPr lang="en-GB" sz="2000" dirty="0" smtClean="0"/>
              <a:t>.</a:t>
            </a:r>
            <a:endParaRPr lang="en-GB" sz="2000" dirty="0" smtClean="0">
              <a:latin typeface="Arial" pitchFamily="34" charset="0"/>
              <a:cs typeface="Arial" pitchFamily="34" charset="0"/>
            </a:endParaRPr>
          </a:p>
          <a:p>
            <a:pPr>
              <a:buFontTx/>
              <a:buAutoNum type="arabicPeriod"/>
            </a:pPr>
            <a:endParaRPr lang="en-GB" sz="1600" dirty="0" smtClean="0">
              <a:latin typeface="Arial" pitchFamily="34" charset="0"/>
              <a:cs typeface="Arial" pitchFamily="34" charset="0"/>
            </a:endParaRPr>
          </a:p>
          <a:p>
            <a:pPr>
              <a:buFontTx/>
              <a:buNone/>
            </a:pPr>
            <a:endParaRPr lang="en-GB" sz="1400" dirty="0" smtClean="0">
              <a:latin typeface="Arial" pitchFamily="34" charset="0"/>
              <a:cs typeface="Arial" pitchFamily="34" charset="0"/>
            </a:endParaRPr>
          </a:p>
          <a:p>
            <a:pPr>
              <a:buFontTx/>
              <a:buNone/>
            </a:pPr>
            <a:endParaRPr lang="en-GB" sz="1600" dirty="0" smtClean="0">
              <a:latin typeface="Arial" pitchFamily="34" charset="0"/>
              <a:cs typeface="Arial" pitchFamily="34" charset="0"/>
            </a:endParaRPr>
          </a:p>
          <a:p>
            <a:pPr>
              <a:buFontTx/>
              <a:buNone/>
            </a:pPr>
            <a:endParaRPr lang="en-GB" sz="1600" b="1" dirty="0" smtClean="0">
              <a:latin typeface="Arial" pitchFamily="34" charset="0"/>
              <a:cs typeface="Arial" pitchFamily="34" charset="0"/>
            </a:endParaRPr>
          </a:p>
          <a:p>
            <a:endParaRPr lang="en-GB" sz="16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19"/>
          <p:cNvSpPr>
            <a:spLocks noChangeArrowheads="1"/>
          </p:cNvSpPr>
          <p:nvPr/>
        </p:nvSpPr>
        <p:spPr bwMode="auto">
          <a:xfrm>
            <a:off x="2339975" y="1773238"/>
            <a:ext cx="4319588" cy="2951162"/>
          </a:xfrm>
          <a:prstGeom prst="irregularSeal2">
            <a:avLst/>
          </a:prstGeom>
          <a:solidFill>
            <a:schemeClr val="accent1"/>
          </a:solidFill>
          <a:ln w="9525">
            <a:solidFill>
              <a:schemeClr val="tx1"/>
            </a:solidFill>
            <a:miter lim="800000"/>
            <a:headEnd/>
            <a:tailEnd/>
          </a:ln>
        </p:spPr>
        <p:txBody>
          <a:bodyPr wrap="none" anchor="ctr"/>
          <a:lstStyle/>
          <a:p>
            <a:pPr algn="ctr"/>
            <a:r>
              <a:rPr lang="en-GB" sz="2400" dirty="0">
                <a:solidFill>
                  <a:srgbClr val="91278F"/>
                </a:solidFill>
                <a:latin typeface="Arial" pitchFamily="34" charset="0"/>
                <a:cs typeface="Arial" pitchFamily="34" charset="0"/>
              </a:rPr>
              <a:t>Challenges in TB</a:t>
            </a:r>
          </a:p>
        </p:txBody>
      </p:sp>
      <p:sp>
        <p:nvSpPr>
          <p:cNvPr id="31747" name="Oval 21"/>
          <p:cNvSpPr>
            <a:spLocks noChangeArrowheads="1"/>
          </p:cNvSpPr>
          <p:nvPr/>
        </p:nvSpPr>
        <p:spPr bwMode="auto">
          <a:xfrm>
            <a:off x="323850" y="2565400"/>
            <a:ext cx="1689100" cy="914400"/>
          </a:xfrm>
          <a:prstGeom prst="ellipse">
            <a:avLst/>
          </a:prstGeom>
          <a:solidFill>
            <a:schemeClr val="accent1"/>
          </a:solidFill>
          <a:ln w="9525">
            <a:solidFill>
              <a:schemeClr val="tx1"/>
            </a:solidFill>
            <a:round/>
            <a:headEnd/>
            <a:tailEnd/>
          </a:ln>
        </p:spPr>
        <p:txBody>
          <a:bodyPr wrap="none" anchor="ctr"/>
          <a:lstStyle/>
          <a:p>
            <a:pPr algn="ctr"/>
            <a:r>
              <a:rPr lang="en-GB" dirty="0">
                <a:latin typeface="Arial" pitchFamily="34" charset="0"/>
                <a:cs typeface="Arial" pitchFamily="34" charset="0"/>
              </a:rPr>
              <a:t>Mono drug </a:t>
            </a:r>
          </a:p>
          <a:p>
            <a:pPr algn="ctr"/>
            <a:r>
              <a:rPr lang="en-GB" dirty="0">
                <a:latin typeface="Arial" pitchFamily="34" charset="0"/>
                <a:cs typeface="Arial" pitchFamily="34" charset="0"/>
              </a:rPr>
              <a:t>resistance</a:t>
            </a:r>
          </a:p>
        </p:txBody>
      </p:sp>
      <p:sp>
        <p:nvSpPr>
          <p:cNvPr id="31748" name="Oval 23"/>
          <p:cNvSpPr>
            <a:spLocks noChangeArrowheads="1"/>
          </p:cNvSpPr>
          <p:nvPr/>
        </p:nvSpPr>
        <p:spPr bwMode="auto">
          <a:xfrm>
            <a:off x="395288" y="3860800"/>
            <a:ext cx="1765300" cy="914400"/>
          </a:xfrm>
          <a:prstGeom prst="ellipse">
            <a:avLst/>
          </a:prstGeom>
          <a:solidFill>
            <a:schemeClr val="accent1"/>
          </a:solidFill>
          <a:ln w="9525">
            <a:solidFill>
              <a:schemeClr val="tx1"/>
            </a:solidFill>
            <a:round/>
            <a:headEnd/>
            <a:tailEnd/>
          </a:ln>
        </p:spPr>
        <p:txBody>
          <a:bodyPr wrap="none" anchor="ctr"/>
          <a:lstStyle/>
          <a:p>
            <a:pPr algn="ctr"/>
            <a:r>
              <a:rPr lang="en-GB" dirty="0">
                <a:latin typeface="Arial" pitchFamily="34" charset="0"/>
                <a:cs typeface="Arial" pitchFamily="34" charset="0"/>
              </a:rPr>
              <a:t>Multi drug</a:t>
            </a:r>
          </a:p>
          <a:p>
            <a:pPr algn="ctr"/>
            <a:r>
              <a:rPr lang="en-GB" dirty="0">
                <a:latin typeface="Arial" pitchFamily="34" charset="0"/>
                <a:cs typeface="Arial" pitchFamily="34" charset="0"/>
              </a:rPr>
              <a:t>resistance</a:t>
            </a:r>
          </a:p>
        </p:txBody>
      </p:sp>
      <p:sp>
        <p:nvSpPr>
          <p:cNvPr id="31749" name="Oval 25"/>
          <p:cNvSpPr>
            <a:spLocks noChangeArrowheads="1"/>
          </p:cNvSpPr>
          <p:nvPr/>
        </p:nvSpPr>
        <p:spPr bwMode="auto">
          <a:xfrm>
            <a:off x="684213" y="5229225"/>
            <a:ext cx="1709737" cy="914400"/>
          </a:xfrm>
          <a:prstGeom prst="ellipse">
            <a:avLst/>
          </a:prstGeom>
          <a:solidFill>
            <a:schemeClr val="accent1"/>
          </a:solidFill>
          <a:ln w="9525">
            <a:solidFill>
              <a:schemeClr val="tx1"/>
            </a:solidFill>
            <a:round/>
            <a:headEnd/>
            <a:tailEnd/>
          </a:ln>
        </p:spPr>
        <p:txBody>
          <a:bodyPr wrap="none" anchor="ctr"/>
          <a:lstStyle/>
          <a:p>
            <a:pPr algn="ctr"/>
            <a:r>
              <a:rPr lang="en-GB" dirty="0">
                <a:latin typeface="Arial" pitchFamily="34" charset="0"/>
                <a:cs typeface="Arial" pitchFamily="34" charset="0"/>
              </a:rPr>
              <a:t>Duration of </a:t>
            </a:r>
          </a:p>
          <a:p>
            <a:pPr algn="ctr"/>
            <a:r>
              <a:rPr lang="en-GB" dirty="0">
                <a:latin typeface="Arial" pitchFamily="34" charset="0"/>
                <a:cs typeface="Arial" pitchFamily="34" charset="0"/>
              </a:rPr>
              <a:t>treatment</a:t>
            </a:r>
          </a:p>
        </p:txBody>
      </p:sp>
      <p:sp>
        <p:nvSpPr>
          <p:cNvPr id="31750" name="Oval 27"/>
          <p:cNvSpPr>
            <a:spLocks noChangeArrowheads="1"/>
          </p:cNvSpPr>
          <p:nvPr/>
        </p:nvSpPr>
        <p:spPr bwMode="auto">
          <a:xfrm>
            <a:off x="6660232" y="548680"/>
            <a:ext cx="1839912" cy="914400"/>
          </a:xfrm>
          <a:prstGeom prst="ellipse">
            <a:avLst/>
          </a:prstGeom>
          <a:solidFill>
            <a:schemeClr val="accent1"/>
          </a:solidFill>
          <a:ln w="9525">
            <a:solidFill>
              <a:schemeClr val="tx1"/>
            </a:solidFill>
            <a:round/>
            <a:headEnd/>
            <a:tailEnd/>
          </a:ln>
        </p:spPr>
        <p:txBody>
          <a:bodyPr wrap="none" anchor="ctr"/>
          <a:lstStyle/>
          <a:p>
            <a:pPr algn="ctr"/>
            <a:r>
              <a:rPr lang="en-GB" dirty="0">
                <a:latin typeface="Arial" pitchFamily="34" charset="0"/>
                <a:cs typeface="Arial" pitchFamily="34" charset="0"/>
              </a:rPr>
              <a:t>Under </a:t>
            </a:r>
          </a:p>
          <a:p>
            <a:pPr algn="ctr"/>
            <a:r>
              <a:rPr lang="en-GB" dirty="0">
                <a:latin typeface="Arial" pitchFamily="34" charset="0"/>
                <a:cs typeface="Arial" pitchFamily="34" charset="0"/>
              </a:rPr>
              <a:t>resourced</a:t>
            </a:r>
          </a:p>
          <a:p>
            <a:pPr algn="ctr"/>
            <a:r>
              <a:rPr lang="en-GB" dirty="0">
                <a:latin typeface="Arial" pitchFamily="34" charset="0"/>
                <a:cs typeface="Arial" pitchFamily="34" charset="0"/>
              </a:rPr>
              <a:t>service</a:t>
            </a:r>
          </a:p>
        </p:txBody>
      </p:sp>
      <p:sp>
        <p:nvSpPr>
          <p:cNvPr id="31751" name="Oval 29"/>
          <p:cNvSpPr>
            <a:spLocks noChangeArrowheads="1"/>
          </p:cNvSpPr>
          <p:nvPr/>
        </p:nvSpPr>
        <p:spPr bwMode="auto">
          <a:xfrm>
            <a:off x="6875463" y="1700213"/>
            <a:ext cx="1862137" cy="914400"/>
          </a:xfrm>
          <a:prstGeom prst="ellipse">
            <a:avLst/>
          </a:prstGeom>
          <a:solidFill>
            <a:schemeClr val="accent1"/>
          </a:solidFill>
          <a:ln w="9525">
            <a:solidFill>
              <a:schemeClr val="tx1"/>
            </a:solidFill>
            <a:round/>
            <a:headEnd/>
            <a:tailEnd/>
          </a:ln>
        </p:spPr>
        <p:txBody>
          <a:bodyPr wrap="none" anchor="ctr"/>
          <a:lstStyle/>
          <a:p>
            <a:pPr algn="ctr"/>
            <a:r>
              <a:rPr lang="en-US" dirty="0" smtClean="0">
                <a:latin typeface="Arial" pitchFamily="34" charset="0"/>
                <a:cs typeface="Arial" pitchFamily="34" charset="0"/>
              </a:rPr>
              <a:t>Under-served</a:t>
            </a:r>
            <a:endParaRPr lang="en-GB" dirty="0">
              <a:latin typeface="Arial" pitchFamily="34" charset="0"/>
              <a:cs typeface="Arial" pitchFamily="34" charset="0"/>
            </a:endParaRPr>
          </a:p>
          <a:p>
            <a:pPr algn="ctr"/>
            <a:r>
              <a:rPr lang="en-GB" dirty="0">
                <a:latin typeface="Arial" pitchFamily="34" charset="0"/>
                <a:cs typeface="Arial" pitchFamily="34" charset="0"/>
              </a:rPr>
              <a:t>groups</a:t>
            </a:r>
          </a:p>
        </p:txBody>
      </p:sp>
      <p:sp>
        <p:nvSpPr>
          <p:cNvPr id="31753" name="Oval 33"/>
          <p:cNvSpPr>
            <a:spLocks noChangeArrowheads="1"/>
          </p:cNvSpPr>
          <p:nvPr/>
        </p:nvSpPr>
        <p:spPr bwMode="auto">
          <a:xfrm>
            <a:off x="3203575" y="5084763"/>
            <a:ext cx="1881188" cy="914400"/>
          </a:xfrm>
          <a:prstGeom prst="ellipse">
            <a:avLst/>
          </a:prstGeom>
          <a:solidFill>
            <a:schemeClr val="accent1"/>
          </a:solidFill>
          <a:ln w="9525">
            <a:solidFill>
              <a:schemeClr val="tx1"/>
            </a:solidFill>
            <a:round/>
            <a:headEnd/>
            <a:tailEnd/>
          </a:ln>
        </p:spPr>
        <p:txBody>
          <a:bodyPr wrap="none" anchor="ctr"/>
          <a:lstStyle/>
          <a:p>
            <a:pPr algn="ctr"/>
            <a:r>
              <a:rPr lang="en-GB" dirty="0">
                <a:latin typeface="Arial" pitchFamily="34" charset="0"/>
                <a:cs typeface="Arial" pitchFamily="34" charset="0"/>
              </a:rPr>
              <a:t>Patients with </a:t>
            </a:r>
          </a:p>
          <a:p>
            <a:pPr algn="ctr"/>
            <a:r>
              <a:rPr lang="en-GB" dirty="0">
                <a:latin typeface="Arial" pitchFamily="34" charset="0"/>
                <a:cs typeface="Arial" pitchFamily="34" charset="0"/>
              </a:rPr>
              <a:t>complex needs</a:t>
            </a:r>
          </a:p>
        </p:txBody>
      </p:sp>
      <p:sp>
        <p:nvSpPr>
          <p:cNvPr id="31754" name="Oval 27"/>
          <p:cNvSpPr>
            <a:spLocks noChangeArrowheads="1"/>
          </p:cNvSpPr>
          <p:nvPr/>
        </p:nvSpPr>
        <p:spPr bwMode="auto">
          <a:xfrm>
            <a:off x="4788024" y="620688"/>
            <a:ext cx="1839912" cy="914400"/>
          </a:xfrm>
          <a:prstGeom prst="ellipse">
            <a:avLst/>
          </a:prstGeom>
          <a:solidFill>
            <a:schemeClr val="accent1"/>
          </a:solidFill>
          <a:ln w="9525">
            <a:solidFill>
              <a:schemeClr val="tx1"/>
            </a:solidFill>
            <a:round/>
            <a:headEnd/>
            <a:tailEnd/>
          </a:ln>
        </p:spPr>
        <p:txBody>
          <a:bodyPr wrap="none" anchor="ctr"/>
          <a:lstStyle/>
          <a:p>
            <a:pPr algn="ctr"/>
            <a:r>
              <a:rPr lang="en-GB" dirty="0">
                <a:latin typeface="Arial" pitchFamily="34" charset="0"/>
                <a:cs typeface="Arial" pitchFamily="34" charset="0"/>
              </a:rPr>
              <a:t>Stigma</a:t>
            </a:r>
          </a:p>
        </p:txBody>
      </p:sp>
      <p:cxnSp>
        <p:nvCxnSpPr>
          <p:cNvPr id="33" name="Straight Connector 32"/>
          <p:cNvCxnSpPr>
            <a:stCxn id="31749" idx="7"/>
          </p:cNvCxnSpPr>
          <p:nvPr/>
        </p:nvCxnSpPr>
        <p:spPr>
          <a:xfrm flipV="1">
            <a:off x="2143565" y="4293096"/>
            <a:ext cx="1060283" cy="1070040"/>
          </a:xfrm>
          <a:prstGeom prst="line">
            <a:avLst/>
          </a:prstGeom>
          <a:ln>
            <a:solidFill>
              <a:srgbClr val="002B5C"/>
            </a:solidFill>
          </a:ln>
        </p:spPr>
        <p:style>
          <a:lnRef idx="1">
            <a:schemeClr val="accent1"/>
          </a:lnRef>
          <a:fillRef idx="0">
            <a:schemeClr val="accent1"/>
          </a:fillRef>
          <a:effectRef idx="0">
            <a:schemeClr val="accent1"/>
          </a:effectRef>
          <a:fontRef idx="minor">
            <a:schemeClr val="tx1"/>
          </a:fontRef>
        </p:style>
      </p:cxnSp>
      <p:sp>
        <p:nvSpPr>
          <p:cNvPr id="19" name="Explosion 1 18"/>
          <p:cNvSpPr/>
          <p:nvPr/>
        </p:nvSpPr>
        <p:spPr>
          <a:xfrm>
            <a:off x="2123728" y="332656"/>
            <a:ext cx="2664296" cy="1940372"/>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latin typeface="Arial" pitchFamily="34" charset="0"/>
                <a:cs typeface="Arial" pitchFamily="34" charset="0"/>
              </a:rPr>
              <a:t>Delayed presentation</a:t>
            </a:r>
          </a:p>
        </p:txBody>
      </p:sp>
      <p:sp>
        <p:nvSpPr>
          <p:cNvPr id="21" name="Explosion 1 20"/>
          <p:cNvSpPr/>
          <p:nvPr/>
        </p:nvSpPr>
        <p:spPr>
          <a:xfrm>
            <a:off x="6516216" y="3212976"/>
            <a:ext cx="2375991" cy="2232546"/>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latin typeface="Arial" pitchFamily="34" charset="0"/>
                <a:cs typeface="Arial" pitchFamily="34" charset="0"/>
              </a:rPr>
              <a:t>Delayed diagnosis</a:t>
            </a:r>
          </a:p>
        </p:txBody>
      </p:sp>
      <p:cxnSp>
        <p:nvCxnSpPr>
          <p:cNvPr id="25" name="Straight Arrow Connector 24"/>
          <p:cNvCxnSpPr/>
          <p:nvPr/>
        </p:nvCxnSpPr>
        <p:spPr>
          <a:xfrm flipH="1" flipV="1">
            <a:off x="3851920" y="1772816"/>
            <a:ext cx="216024" cy="864096"/>
          </a:xfrm>
          <a:prstGeom prst="straightConnector1">
            <a:avLst/>
          </a:prstGeom>
          <a:ln>
            <a:solidFill>
              <a:srgbClr val="002B5C"/>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1979613" y="3141663"/>
            <a:ext cx="863600" cy="0"/>
          </a:xfrm>
          <a:prstGeom prst="straightConnector1">
            <a:avLst/>
          </a:prstGeom>
          <a:ln>
            <a:solidFill>
              <a:srgbClr val="002B5C"/>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31754" idx="4"/>
          </p:cNvCxnSpPr>
          <p:nvPr/>
        </p:nvCxnSpPr>
        <p:spPr>
          <a:xfrm flipV="1">
            <a:off x="5652120" y="1535088"/>
            <a:ext cx="55860" cy="813792"/>
          </a:xfrm>
          <a:prstGeom prst="straightConnector1">
            <a:avLst/>
          </a:prstGeom>
          <a:ln>
            <a:solidFill>
              <a:srgbClr val="002B5C"/>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1746" idx="3"/>
          </p:cNvCxnSpPr>
          <p:nvPr/>
        </p:nvCxnSpPr>
        <p:spPr>
          <a:xfrm flipV="1">
            <a:off x="6659563" y="2420938"/>
            <a:ext cx="288925" cy="260350"/>
          </a:xfrm>
          <a:prstGeom prst="straightConnector1">
            <a:avLst/>
          </a:prstGeom>
          <a:ln>
            <a:solidFill>
              <a:srgbClr val="002B5C"/>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endCxn id="31750" idx="3"/>
          </p:cNvCxnSpPr>
          <p:nvPr/>
        </p:nvCxnSpPr>
        <p:spPr>
          <a:xfrm flipV="1">
            <a:off x="6156473" y="1329169"/>
            <a:ext cx="773208" cy="1307024"/>
          </a:xfrm>
          <a:prstGeom prst="straightConnector1">
            <a:avLst/>
          </a:prstGeom>
          <a:ln>
            <a:solidFill>
              <a:srgbClr val="002B5C"/>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5292080" y="4077072"/>
            <a:ext cx="1368152" cy="216024"/>
          </a:xfrm>
          <a:prstGeom prst="straightConnector1">
            <a:avLst/>
          </a:prstGeom>
          <a:ln>
            <a:solidFill>
              <a:srgbClr val="002B5C"/>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4140200" y="4365625"/>
            <a:ext cx="0" cy="647700"/>
          </a:xfrm>
          <a:prstGeom prst="straightConnector1">
            <a:avLst/>
          </a:prstGeom>
          <a:ln>
            <a:solidFill>
              <a:srgbClr val="002B5C"/>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2195513" y="4076700"/>
            <a:ext cx="576262" cy="144463"/>
          </a:xfrm>
          <a:prstGeom prst="straightConnector1">
            <a:avLst/>
          </a:prstGeom>
          <a:ln>
            <a:solidFill>
              <a:srgbClr val="002B5C"/>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539750" y="2349500"/>
            <a:ext cx="8229600" cy="1143000"/>
          </a:xfrm>
        </p:spPr>
        <p:txBody>
          <a:bodyPr>
            <a:normAutofit fontScale="90000"/>
          </a:bodyPr>
          <a:lstStyle/>
          <a:p>
            <a:r>
              <a:rPr lang="en-GB" b="1" dirty="0" smtClean="0"/>
              <a:t>TB </a:t>
            </a:r>
            <a:r>
              <a:rPr lang="en-GB" b="1" dirty="0"/>
              <a:t>Specialist </a:t>
            </a:r>
            <a:r>
              <a:rPr lang="en-GB" b="1" dirty="0" smtClean="0"/>
              <a:t>Services and their role in</a:t>
            </a:r>
            <a:r>
              <a:rPr lang="en-GB" b="1" dirty="0" smtClean="0">
                <a:latin typeface="Arial" pitchFamily="34" charset="0"/>
                <a:cs typeface="Arial" pitchFamily="34" charset="0"/>
              </a:rPr>
              <a:t> TB control</a:t>
            </a:r>
            <a:r>
              <a:rPr lang="en-GB" dirty="0" smtClean="0">
                <a:latin typeface="Arial" pitchFamily="34" charset="0"/>
                <a:cs typeface="Arial" pitchFamily="34" charset="0"/>
              </a:rPr>
              <a:t/>
            </a:r>
            <a:br>
              <a:rPr lang="en-GB" dirty="0" smtClean="0">
                <a:latin typeface="Arial" pitchFamily="34" charset="0"/>
                <a:cs typeface="Arial" pitchFamily="34" charset="0"/>
              </a:rPr>
            </a:br>
            <a:endParaRPr lang="en-GB" dirty="0" smtClean="0">
              <a:latin typeface="Arial" pitchFamily="34" charset="0"/>
              <a:cs typeface="Arial" pitchFamily="34" charset="0"/>
            </a:endParaRPr>
          </a:p>
        </p:txBody>
      </p:sp>
    </p:spTree>
    <p:extLst>
      <p:ext uri="{BB962C8B-B14F-4D97-AF65-F5344CB8AC3E}">
        <p14:creationId xmlns="" xmlns:p14="http://schemas.microsoft.com/office/powerpoint/2010/main" val="14477146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835696" y="260648"/>
            <a:ext cx="6336704" cy="1143000"/>
          </a:xfrm>
        </p:spPr>
        <p:txBody>
          <a:bodyPr>
            <a:normAutofit/>
          </a:bodyPr>
          <a:lstStyle/>
          <a:p>
            <a:r>
              <a:rPr lang="en-GB" sz="4000" dirty="0" smtClean="0">
                <a:latin typeface="Arial" pitchFamily="34" charset="0"/>
                <a:cs typeface="Arial" pitchFamily="34" charset="0"/>
              </a:rPr>
              <a:t>TB Specialist Services</a:t>
            </a:r>
          </a:p>
        </p:txBody>
      </p:sp>
      <p:sp>
        <p:nvSpPr>
          <p:cNvPr id="33795" name="Content Placeholder 2"/>
          <p:cNvSpPr>
            <a:spLocks noGrp="1"/>
          </p:cNvSpPr>
          <p:nvPr>
            <p:ph idx="1"/>
          </p:nvPr>
        </p:nvSpPr>
        <p:spPr>
          <a:xfrm>
            <a:off x="467544" y="1556792"/>
            <a:ext cx="8229600" cy="4320480"/>
          </a:xfrm>
        </p:spPr>
        <p:txBody>
          <a:bodyPr>
            <a:normAutofit fontScale="92500" lnSpcReduction="10000"/>
          </a:bodyPr>
          <a:lstStyle/>
          <a:p>
            <a:pPr marL="180000" indent="-180000">
              <a:spcBef>
                <a:spcPts val="400"/>
              </a:spcBef>
            </a:pPr>
            <a:r>
              <a:rPr lang="en-GB" sz="2200" dirty="0" smtClean="0">
                <a:latin typeface="Arial" pitchFamily="34" charset="0"/>
                <a:cs typeface="Arial" pitchFamily="34" charset="0"/>
              </a:rPr>
              <a:t>The TB </a:t>
            </a:r>
            <a:r>
              <a:rPr lang="en-GB" sz="2200" dirty="0" smtClean="0"/>
              <a:t>S</a:t>
            </a:r>
            <a:r>
              <a:rPr lang="en-GB" sz="2200" dirty="0" smtClean="0">
                <a:latin typeface="Arial" pitchFamily="34" charset="0"/>
                <a:cs typeface="Arial" pitchFamily="34" charset="0"/>
              </a:rPr>
              <a:t>pecialist </a:t>
            </a:r>
            <a:r>
              <a:rPr lang="en-GB" sz="2200" dirty="0" smtClean="0"/>
              <a:t>T</a:t>
            </a:r>
            <a:r>
              <a:rPr lang="en-GB" sz="2200" dirty="0" smtClean="0">
                <a:latin typeface="Arial" pitchFamily="34" charset="0"/>
                <a:cs typeface="Arial" pitchFamily="34" charset="0"/>
              </a:rPr>
              <a:t>eam includes specialist TB physicians, microbiologists, TB specialist nurses, TB case workers, public health teams and, in London, the Find &amp; Treat Team.</a:t>
            </a:r>
            <a:br>
              <a:rPr lang="en-GB" sz="2200" dirty="0" smtClean="0">
                <a:latin typeface="Arial" pitchFamily="34" charset="0"/>
                <a:cs typeface="Arial" pitchFamily="34" charset="0"/>
              </a:rPr>
            </a:br>
            <a:endParaRPr lang="en-GB" sz="2200" dirty="0" smtClean="0">
              <a:latin typeface="Arial" pitchFamily="34" charset="0"/>
              <a:cs typeface="Arial" pitchFamily="34" charset="0"/>
            </a:endParaRPr>
          </a:p>
          <a:p>
            <a:pPr marL="180000" indent="-180000">
              <a:spcBef>
                <a:spcPts val="400"/>
              </a:spcBef>
            </a:pPr>
            <a:r>
              <a:rPr lang="en-GB" sz="2200" dirty="0" smtClean="0">
                <a:latin typeface="Arial" pitchFamily="34" charset="0"/>
                <a:cs typeface="Arial" pitchFamily="34" charset="0"/>
              </a:rPr>
              <a:t>The role of the team:</a:t>
            </a:r>
          </a:p>
          <a:p>
            <a:pPr marL="684000" lvl="2" indent="-226800">
              <a:spcBef>
                <a:spcPts val="400"/>
              </a:spcBef>
            </a:pPr>
            <a:r>
              <a:rPr lang="en-GB" sz="2100" dirty="0" smtClean="0"/>
              <a:t>i</a:t>
            </a:r>
            <a:r>
              <a:rPr lang="en-GB" sz="2100" dirty="0" smtClean="0">
                <a:latin typeface="Arial" pitchFamily="34" charset="0"/>
                <a:cs typeface="Arial" pitchFamily="34" charset="0"/>
              </a:rPr>
              <a:t>nvestigation, diagnosis and treatment of suspected TB, active </a:t>
            </a:r>
            <a:r>
              <a:rPr lang="en-GB" sz="2100" dirty="0" smtClean="0"/>
              <a:t/>
            </a:r>
            <a:br>
              <a:rPr lang="en-GB" sz="2100" dirty="0" smtClean="0"/>
            </a:br>
            <a:r>
              <a:rPr lang="en-GB" sz="2100" dirty="0" smtClean="0">
                <a:latin typeface="Arial" pitchFamily="34" charset="0"/>
                <a:cs typeface="Arial" pitchFamily="34" charset="0"/>
              </a:rPr>
              <a:t>and latent</a:t>
            </a:r>
          </a:p>
          <a:p>
            <a:pPr marL="684000" lvl="2" indent="-226800">
              <a:spcBef>
                <a:spcPts val="400"/>
              </a:spcBef>
            </a:pPr>
            <a:r>
              <a:rPr lang="en-GB" sz="2100" dirty="0" smtClean="0"/>
              <a:t>co-ordination of care and support for patients on treatment for TB</a:t>
            </a:r>
            <a:endParaRPr lang="en-GB" sz="2100" dirty="0" smtClean="0">
              <a:latin typeface="Arial" pitchFamily="34" charset="0"/>
              <a:cs typeface="Arial" pitchFamily="34" charset="0"/>
            </a:endParaRPr>
          </a:p>
          <a:p>
            <a:pPr marL="684000" lvl="2" indent="-226800">
              <a:spcBef>
                <a:spcPts val="400"/>
              </a:spcBef>
            </a:pPr>
            <a:r>
              <a:rPr lang="en-GB" sz="2100" dirty="0" smtClean="0"/>
              <a:t>p</a:t>
            </a:r>
            <a:r>
              <a:rPr lang="en-GB" sz="2100" dirty="0" smtClean="0">
                <a:latin typeface="Arial" pitchFamily="34" charset="0"/>
                <a:cs typeface="Arial" pitchFamily="34" charset="0"/>
              </a:rPr>
              <a:t>rovision of support and advice to other services and the public</a:t>
            </a:r>
          </a:p>
          <a:p>
            <a:pPr marL="684000" lvl="2" indent="-226800">
              <a:spcBef>
                <a:spcPts val="400"/>
              </a:spcBef>
            </a:pPr>
            <a:r>
              <a:rPr lang="en-GB" sz="2100" dirty="0" smtClean="0"/>
              <a:t>n</a:t>
            </a:r>
            <a:r>
              <a:rPr lang="en-GB" sz="2100" dirty="0" smtClean="0">
                <a:latin typeface="Arial" pitchFamily="34" charset="0"/>
                <a:cs typeface="Arial" pitchFamily="34" charset="0"/>
              </a:rPr>
              <a:t>otification and public health responsibilities</a:t>
            </a:r>
          </a:p>
          <a:p>
            <a:pPr marL="684000" lvl="2" indent="-226800">
              <a:spcBef>
                <a:spcPts val="400"/>
              </a:spcBef>
            </a:pPr>
            <a:r>
              <a:rPr lang="en-GB" sz="2100" dirty="0" smtClean="0"/>
              <a:t>c</a:t>
            </a:r>
            <a:r>
              <a:rPr lang="en-GB" sz="2100" dirty="0" smtClean="0">
                <a:latin typeface="Arial" pitchFamily="34" charset="0"/>
                <a:cs typeface="Arial" pitchFamily="34" charset="0"/>
              </a:rPr>
              <a:t>ontact tracing and screening for TB</a:t>
            </a:r>
          </a:p>
          <a:p>
            <a:pPr marL="684000" lvl="2" indent="-226800">
              <a:spcBef>
                <a:spcPts val="400"/>
              </a:spcBef>
            </a:pPr>
            <a:r>
              <a:rPr lang="en-GB" sz="2100" dirty="0" smtClean="0"/>
              <a:t>e</a:t>
            </a:r>
            <a:r>
              <a:rPr lang="en-GB" sz="2100" dirty="0" smtClean="0">
                <a:latin typeface="Arial" pitchFamily="34" charset="0"/>
                <a:cs typeface="Arial" pitchFamily="34" charset="0"/>
              </a:rPr>
              <a:t>ducation and training.</a:t>
            </a:r>
            <a:r>
              <a:rPr lang="en-GB" sz="1100" dirty="0" smtClean="0">
                <a:latin typeface="Arial" pitchFamily="34" charset="0"/>
                <a:cs typeface="Arial" pitchFamily="34" charset="0"/>
              </a:rPr>
              <a:t/>
            </a:r>
            <a:br>
              <a:rPr lang="en-GB" sz="1100" dirty="0" smtClean="0">
                <a:latin typeface="Arial" pitchFamily="34" charset="0"/>
                <a:cs typeface="Arial" pitchFamily="34" charset="0"/>
              </a:rPr>
            </a:br>
            <a:endParaRPr lang="en-GB" sz="1100" dirty="0" smtClean="0"/>
          </a:p>
          <a:p>
            <a:pPr marL="283950" lvl="1" indent="-226800">
              <a:spcBef>
                <a:spcPts val="400"/>
              </a:spcBef>
              <a:buNone/>
            </a:pPr>
            <a:r>
              <a:rPr lang="en-GB" sz="2600" b="1" dirty="0" smtClean="0">
                <a:solidFill>
                  <a:srgbClr val="C00000"/>
                </a:solidFill>
                <a:latin typeface="Arial" pitchFamily="34" charset="0"/>
                <a:cs typeface="Arial" pitchFamily="34" charset="0"/>
              </a:rPr>
              <a:t>REFER EARLY </a:t>
            </a:r>
          </a:p>
          <a:p>
            <a:endParaRPr lang="en-GB" sz="2000" dirty="0" smtClean="0">
              <a:latin typeface="Arial" pitchFamily="34" charset="0"/>
              <a:cs typeface="Arial" pitchFamily="34" charset="0"/>
            </a:endParaRPr>
          </a:p>
          <a:p>
            <a:endParaRPr lang="en-GB" sz="2000" dirty="0" smtClean="0">
              <a:latin typeface="Arial" pitchFamily="34" charset="0"/>
              <a:cs typeface="Arial" pitchFamily="34" charset="0"/>
            </a:endParaRPr>
          </a:p>
          <a:p>
            <a:endParaRPr lang="en-GB" sz="2000" dirty="0" smtClean="0">
              <a:latin typeface="Arial" pitchFamily="34" charset="0"/>
              <a:cs typeface="Arial" pitchFamily="34" charset="0"/>
            </a:endParaRPr>
          </a:p>
          <a:p>
            <a:endParaRPr lang="en-GB" sz="2000" dirty="0" smtClean="0">
              <a:latin typeface="Arial" pitchFamily="34" charset="0"/>
              <a:cs typeface="Arial" pitchFamily="34" charset="0"/>
            </a:endParaRPr>
          </a:p>
          <a:p>
            <a:endParaRPr lang="en-GB" sz="2000" dirty="0" smtClean="0">
              <a:latin typeface="Arial" pitchFamily="34" charset="0"/>
              <a:cs typeface="Arial" pitchFamily="34" charset="0"/>
            </a:endParaRPr>
          </a:p>
        </p:txBody>
      </p:sp>
      <p:pic>
        <p:nvPicPr>
          <p:cNvPr id="5" name="Picture 4" descr="0019_UK_find and treat mobile van.jpg"/>
          <p:cNvPicPr>
            <a:picLocks noChangeAspect="1"/>
          </p:cNvPicPr>
          <p:nvPr/>
        </p:nvPicPr>
        <p:blipFill>
          <a:blip r:embed="rId2" cstate="screen"/>
          <a:stretch>
            <a:fillRect/>
          </a:stretch>
        </p:blipFill>
        <p:spPr>
          <a:xfrm>
            <a:off x="6444208" y="4697314"/>
            <a:ext cx="1990725" cy="132397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67743" y="260350"/>
            <a:ext cx="6430169" cy="1081088"/>
          </a:xfrm>
        </p:spPr>
        <p:txBody>
          <a:bodyPr/>
          <a:lstStyle/>
          <a:p>
            <a:pPr eaLnBrk="1" hangingPunct="1"/>
            <a:r>
              <a:rPr lang="en-GB" dirty="0" smtClean="0">
                <a:latin typeface="Arial" pitchFamily="34" charset="0"/>
                <a:cs typeface="Arial" pitchFamily="34" charset="0"/>
              </a:rPr>
              <a:t>  What is tuberculosis?</a:t>
            </a:r>
          </a:p>
        </p:txBody>
      </p:sp>
      <p:pic>
        <p:nvPicPr>
          <p:cNvPr id="12291" name="Picture 4" descr="C:\Users\Cheryl\Pictures\Mycobacteria.jpg"/>
          <p:cNvPicPr>
            <a:picLocks noGrp="1" noChangeAspect="1" noChangeArrowheads="1"/>
          </p:cNvPicPr>
          <p:nvPr>
            <p:ph type="body" sz="half" idx="1"/>
          </p:nvPr>
        </p:nvPicPr>
        <p:blipFill>
          <a:blip r:embed="rId2" cstate="screen"/>
          <a:srcRect/>
          <a:stretch>
            <a:fillRect/>
          </a:stretch>
        </p:blipFill>
        <p:spPr>
          <a:xfrm>
            <a:off x="582613" y="2276872"/>
            <a:ext cx="2063750" cy="2520280"/>
          </a:xfrm>
          <a:noFill/>
        </p:spPr>
      </p:pic>
      <p:sp>
        <p:nvSpPr>
          <p:cNvPr id="12292" name="Rectangle 4"/>
          <p:cNvSpPr>
            <a:spLocks noGrp="1" noChangeArrowheads="1"/>
          </p:cNvSpPr>
          <p:nvPr>
            <p:ph sz="half" idx="2"/>
          </p:nvPr>
        </p:nvSpPr>
        <p:spPr>
          <a:xfrm>
            <a:off x="2843808" y="1340768"/>
            <a:ext cx="5842993" cy="4785395"/>
          </a:xfrm>
        </p:spPr>
        <p:txBody>
          <a:bodyPr>
            <a:normAutofit/>
          </a:bodyPr>
          <a:lstStyle/>
          <a:p>
            <a:pPr marL="226800" indent="-226800" eaLnBrk="1" hangingPunct="1">
              <a:spcBef>
                <a:spcPts val="400"/>
              </a:spcBef>
            </a:pPr>
            <a:r>
              <a:rPr lang="en-GB" sz="2000" dirty="0" smtClean="0">
                <a:latin typeface="Arial" pitchFamily="34" charset="0"/>
                <a:cs typeface="Arial" pitchFamily="34" charset="0"/>
              </a:rPr>
              <a:t>TB is a bacillus, meaning rod shaped bacteria; it is from the genus </a:t>
            </a:r>
            <a:r>
              <a:rPr lang="en-GB" sz="2000" dirty="0" err="1" smtClean="0">
                <a:latin typeface="Arial" pitchFamily="34" charset="0"/>
                <a:cs typeface="Arial" pitchFamily="34" charset="0"/>
              </a:rPr>
              <a:t>mycobacteria</a:t>
            </a:r>
            <a:r>
              <a:rPr lang="en-GB" sz="2000" dirty="0" smtClean="0">
                <a:latin typeface="Arial" pitchFamily="34" charset="0"/>
                <a:cs typeface="Arial" pitchFamily="34" charset="0"/>
              </a:rPr>
              <a:t>.</a:t>
            </a:r>
          </a:p>
          <a:p>
            <a:pPr marL="226800" indent="-226800" eaLnBrk="1" hangingPunct="1">
              <a:spcBef>
                <a:spcPts val="400"/>
              </a:spcBef>
            </a:pPr>
            <a:r>
              <a:rPr lang="en-GB" sz="2000" dirty="0" smtClean="0"/>
              <a:t>TB</a:t>
            </a:r>
            <a:r>
              <a:rPr lang="en-GB" sz="2000" dirty="0" smtClean="0">
                <a:latin typeface="Arial" pitchFamily="34" charset="0"/>
                <a:cs typeface="Arial" pitchFamily="34" charset="0"/>
              </a:rPr>
              <a:t> most usually affects the lungs but it can affect other parts of the body.</a:t>
            </a:r>
          </a:p>
          <a:p>
            <a:pPr marL="226800" indent="-226800" eaLnBrk="1" hangingPunct="1">
              <a:spcBef>
                <a:spcPts val="400"/>
              </a:spcBef>
            </a:pPr>
            <a:r>
              <a:rPr lang="en-GB" sz="2000" dirty="0" smtClean="0">
                <a:latin typeface="Arial" pitchFamily="34" charset="0"/>
                <a:cs typeface="Arial" pitchFamily="34" charset="0"/>
              </a:rPr>
              <a:t>Only TB of the lungs or throat is infectious.</a:t>
            </a:r>
          </a:p>
          <a:p>
            <a:pPr marL="226800" indent="-226800" eaLnBrk="1" hangingPunct="1">
              <a:spcBef>
                <a:spcPts val="400"/>
              </a:spcBef>
            </a:pPr>
            <a:r>
              <a:rPr lang="en-GB" sz="2000" dirty="0" smtClean="0">
                <a:latin typeface="Arial" pitchFamily="34" charset="0"/>
                <a:cs typeface="Arial" pitchFamily="34" charset="0"/>
              </a:rPr>
              <a:t>TB is an airborne disease which can be cured.</a:t>
            </a:r>
          </a:p>
          <a:p>
            <a:pPr marL="226800" indent="-226800" eaLnBrk="1" hangingPunct="1">
              <a:spcBef>
                <a:spcPts val="400"/>
              </a:spcBef>
            </a:pPr>
            <a:r>
              <a:rPr lang="en-GB" sz="2000" dirty="0" smtClean="0">
                <a:latin typeface="Arial" pitchFamily="34" charset="0"/>
                <a:cs typeface="Arial" pitchFamily="34" charset="0"/>
              </a:rPr>
              <a:t>TB is transmitted to others when a person with infectious TB coughs, talks, sings, laughs or sneezes.</a:t>
            </a:r>
          </a:p>
          <a:p>
            <a:pPr marL="226800" indent="-226800" eaLnBrk="1" hangingPunct="1">
              <a:spcBef>
                <a:spcPts val="400"/>
              </a:spcBef>
            </a:pPr>
            <a:r>
              <a:rPr lang="en-GB" sz="2000" dirty="0" smtClean="0">
                <a:latin typeface="Arial" pitchFamily="34" charset="0"/>
                <a:cs typeface="Arial" pitchFamily="34" charset="0"/>
              </a:rPr>
              <a:t>TB is a notifiable disease under Public Health (Control of Disease) Act 1984.</a:t>
            </a:r>
          </a:p>
          <a:p>
            <a:pPr marL="226800" indent="-226800">
              <a:spcBef>
                <a:spcPts val="400"/>
              </a:spcBef>
            </a:pPr>
            <a:r>
              <a:rPr lang="en-GB" sz="2000" dirty="0" smtClean="0">
                <a:latin typeface="Arial" pitchFamily="34" charset="0"/>
                <a:cs typeface="Arial" pitchFamily="34" charset="0"/>
              </a:rPr>
              <a:t>TB incidence is decreasing globally, and has decreased</a:t>
            </a:r>
            <a:r>
              <a:rPr lang="en-GB" sz="2000" dirty="0" smtClean="0"/>
              <a:t> </a:t>
            </a:r>
            <a:r>
              <a:rPr lang="en-GB" sz="2000" dirty="0"/>
              <a:t>in the </a:t>
            </a:r>
            <a:r>
              <a:rPr lang="en-GB" sz="2000" dirty="0" smtClean="0"/>
              <a:t>UK</a:t>
            </a:r>
            <a:r>
              <a:rPr lang="en-GB" sz="2000" dirty="0" smtClean="0">
                <a:latin typeface="Arial" pitchFamily="34" charset="0"/>
                <a:cs typeface="Arial" pitchFamily="34" charset="0"/>
              </a:rPr>
              <a:t> since 2011.</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341784"/>
            <a:ext cx="6861448" cy="1143000"/>
          </a:xfrm>
        </p:spPr>
        <p:txBody>
          <a:bodyPr>
            <a:normAutofit/>
          </a:bodyPr>
          <a:lstStyle/>
          <a:p>
            <a:r>
              <a:rPr lang="en-GB" dirty="0" smtClean="0"/>
              <a:t>Local TB Services</a:t>
            </a:r>
            <a:endParaRPr lang="en-GB" dirty="0"/>
          </a:p>
        </p:txBody>
      </p:sp>
      <p:sp>
        <p:nvSpPr>
          <p:cNvPr id="3" name="Content Placeholder 2"/>
          <p:cNvSpPr>
            <a:spLocks noGrp="1"/>
          </p:cNvSpPr>
          <p:nvPr>
            <p:ph idx="1"/>
          </p:nvPr>
        </p:nvSpPr>
        <p:spPr/>
        <p:txBody>
          <a:bodyPr/>
          <a:lstStyle/>
          <a:p>
            <a:pPr>
              <a:buNone/>
            </a:pPr>
            <a:r>
              <a:rPr lang="en-GB" dirty="0" smtClean="0">
                <a:solidFill>
                  <a:srgbClr val="C00000"/>
                </a:solidFill>
              </a:rPr>
              <a:t>ADD details of local TB Services HERE</a:t>
            </a:r>
            <a:endParaRPr lang="en-GB" dirty="0">
              <a:solidFill>
                <a:srgbClr val="C00000"/>
              </a:solidFill>
            </a:endParaRPr>
          </a:p>
        </p:txBody>
      </p:sp>
    </p:spTree>
    <p:extLst>
      <p:ext uri="{BB962C8B-B14F-4D97-AF65-F5344CB8AC3E}">
        <p14:creationId xmlns="" xmlns:p14="http://schemas.microsoft.com/office/powerpoint/2010/main" val="10716331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2267744" y="620688"/>
            <a:ext cx="5112568" cy="777875"/>
          </a:xfrm>
        </p:spPr>
        <p:txBody>
          <a:bodyPr/>
          <a:lstStyle/>
          <a:p>
            <a:pPr eaLnBrk="1" hangingPunct="1"/>
            <a:r>
              <a:rPr lang="en-GB" dirty="0" smtClean="0">
                <a:latin typeface="Arial" pitchFamily="34" charset="0"/>
                <a:cs typeface="Arial" pitchFamily="34" charset="0"/>
              </a:rPr>
              <a:t>Case study 1</a:t>
            </a:r>
          </a:p>
        </p:txBody>
      </p:sp>
      <p:sp>
        <p:nvSpPr>
          <p:cNvPr id="34819" name="Content Placeholder 2"/>
          <p:cNvSpPr>
            <a:spLocks noGrp="1"/>
          </p:cNvSpPr>
          <p:nvPr>
            <p:ph idx="1"/>
          </p:nvPr>
        </p:nvSpPr>
        <p:spPr>
          <a:xfrm>
            <a:off x="323528" y="1556792"/>
            <a:ext cx="8568952" cy="4680520"/>
          </a:xfrm>
        </p:spPr>
        <p:txBody>
          <a:bodyPr>
            <a:normAutofit lnSpcReduction="10000"/>
          </a:bodyPr>
          <a:lstStyle/>
          <a:p>
            <a:pPr marL="226800" indent="-226800" eaLnBrk="1" hangingPunct="1">
              <a:lnSpc>
                <a:spcPct val="110000"/>
              </a:lnSpc>
              <a:spcBef>
                <a:spcPts val="400"/>
              </a:spcBef>
            </a:pPr>
            <a:r>
              <a:rPr lang="en-GB" sz="1800" dirty="0" smtClean="0">
                <a:latin typeface="Arial" pitchFamily="34" charset="0"/>
                <a:cs typeface="Arial" pitchFamily="34" charset="0"/>
              </a:rPr>
              <a:t>46 year old male, ethnicity white UK born</a:t>
            </a:r>
          </a:p>
          <a:p>
            <a:pPr marL="226800" indent="-226800" eaLnBrk="1" hangingPunct="1">
              <a:lnSpc>
                <a:spcPct val="110000"/>
              </a:lnSpc>
              <a:spcBef>
                <a:spcPts val="400"/>
              </a:spcBef>
            </a:pPr>
            <a:r>
              <a:rPr lang="en-GB" sz="1800" dirty="0" smtClean="0"/>
              <a:t>h</a:t>
            </a:r>
            <a:r>
              <a:rPr lang="en-GB" sz="1800" dirty="0" smtClean="0">
                <a:latin typeface="Arial" pitchFamily="34" charset="0"/>
                <a:cs typeface="Arial" pitchFamily="34" charset="0"/>
              </a:rPr>
              <a:t>istory of homelessness in the last 5 years</a:t>
            </a:r>
          </a:p>
          <a:p>
            <a:pPr marL="226800" indent="-226800" eaLnBrk="1" hangingPunct="1">
              <a:lnSpc>
                <a:spcPct val="110000"/>
              </a:lnSpc>
              <a:spcBef>
                <a:spcPts val="400"/>
              </a:spcBef>
            </a:pPr>
            <a:r>
              <a:rPr lang="en-GB" sz="1800" dirty="0" smtClean="0"/>
              <a:t>e</a:t>
            </a:r>
            <a:r>
              <a:rPr lang="en-GB" sz="1800" dirty="0" smtClean="0">
                <a:latin typeface="Arial" pitchFamily="34" charset="0"/>
                <a:cs typeface="Arial" pitchFamily="34" charset="0"/>
              </a:rPr>
              <a:t>xtensive drug and alcohol misuse most recent use 1 year ago</a:t>
            </a:r>
          </a:p>
          <a:p>
            <a:pPr marL="226800" indent="-226800" eaLnBrk="1" hangingPunct="1">
              <a:lnSpc>
                <a:spcPct val="110000"/>
              </a:lnSpc>
              <a:spcBef>
                <a:spcPts val="400"/>
              </a:spcBef>
            </a:pPr>
            <a:r>
              <a:rPr lang="en-GB" sz="1800" dirty="0" smtClean="0"/>
              <a:t>a</a:t>
            </a:r>
            <a:r>
              <a:rPr lang="en-GB" sz="1800" dirty="0" smtClean="0">
                <a:latin typeface="Arial" pitchFamily="34" charset="0"/>
                <a:cs typeface="Arial" pitchFamily="34" charset="0"/>
              </a:rPr>
              <a:t> prisoner in the Philippines for 2 years, 1 year before presentation; shared a large cell with approx 70 other men, some unwell</a:t>
            </a:r>
          </a:p>
          <a:p>
            <a:pPr marL="226800" indent="-226800" eaLnBrk="1" hangingPunct="1">
              <a:lnSpc>
                <a:spcPct val="110000"/>
              </a:lnSpc>
              <a:spcBef>
                <a:spcPts val="400"/>
              </a:spcBef>
            </a:pPr>
            <a:r>
              <a:rPr lang="en-GB" sz="1800" dirty="0" smtClean="0"/>
              <a:t>p</a:t>
            </a:r>
            <a:r>
              <a:rPr lang="en-GB" sz="1800" dirty="0" smtClean="0">
                <a:latin typeface="Arial" pitchFamily="34" charset="0"/>
                <a:cs typeface="Arial" pitchFamily="34" charset="0"/>
              </a:rPr>
              <a:t>resented at A&amp;E after leaving a London prison that day with a mild cough, fevers, night sweats and weight loss</a:t>
            </a:r>
          </a:p>
          <a:p>
            <a:pPr marL="226800" indent="-226800" eaLnBrk="1" hangingPunct="1">
              <a:lnSpc>
                <a:spcPct val="110000"/>
              </a:lnSpc>
              <a:spcBef>
                <a:spcPts val="400"/>
              </a:spcBef>
            </a:pPr>
            <a:r>
              <a:rPr lang="en-GB" sz="1800" dirty="0" smtClean="0"/>
              <a:t>h</a:t>
            </a:r>
            <a:r>
              <a:rPr lang="en-GB" sz="1800" dirty="0" smtClean="0">
                <a:latin typeface="Arial" pitchFamily="34" charset="0"/>
                <a:cs typeface="Arial" pitchFamily="34" charset="0"/>
              </a:rPr>
              <a:t>ad been investigated whilst in prison for TB</a:t>
            </a:r>
          </a:p>
          <a:p>
            <a:pPr marL="226800" indent="-226800" eaLnBrk="1" hangingPunct="1">
              <a:lnSpc>
                <a:spcPct val="110000"/>
              </a:lnSpc>
              <a:spcBef>
                <a:spcPts val="400"/>
              </a:spcBef>
            </a:pPr>
            <a:r>
              <a:rPr lang="en-GB" sz="1800" dirty="0" smtClean="0">
                <a:latin typeface="Arial" pitchFamily="34" charset="0"/>
                <a:cs typeface="Arial" pitchFamily="34" charset="0"/>
              </a:rPr>
              <a:t>CXR: Left upper lobe consolidation and left hilar lymphadenopathy</a:t>
            </a:r>
          </a:p>
          <a:p>
            <a:pPr marL="226800" indent="-226800" eaLnBrk="1" hangingPunct="1">
              <a:lnSpc>
                <a:spcPct val="110000"/>
              </a:lnSpc>
              <a:spcBef>
                <a:spcPts val="400"/>
              </a:spcBef>
            </a:pPr>
            <a:r>
              <a:rPr lang="en-GB" sz="1800" dirty="0" smtClean="0"/>
              <a:t>i</a:t>
            </a:r>
            <a:r>
              <a:rPr lang="en-GB" sz="1800" dirty="0" smtClean="0">
                <a:latin typeface="Arial" pitchFamily="34" charset="0"/>
                <a:cs typeface="Arial" pitchFamily="34" charset="0"/>
              </a:rPr>
              <a:t>nitial microbiology: all 3 sputum specimens smear negative, culture pending</a:t>
            </a:r>
          </a:p>
          <a:p>
            <a:pPr marL="226800" indent="-226800" eaLnBrk="1" hangingPunct="1">
              <a:lnSpc>
                <a:spcPct val="110000"/>
              </a:lnSpc>
              <a:spcBef>
                <a:spcPts val="400"/>
              </a:spcBef>
            </a:pPr>
            <a:r>
              <a:rPr lang="en-GB" sz="1800" dirty="0" smtClean="0">
                <a:latin typeface="Arial" pitchFamily="34" charset="0"/>
                <a:cs typeface="Arial" pitchFamily="34" charset="0"/>
              </a:rPr>
              <a:t>bloods: U and Es mildly deranged, raised CRP, low Hb, HIV, Hep B and C negative</a:t>
            </a:r>
          </a:p>
          <a:p>
            <a:pPr marL="226800" indent="-226800" eaLnBrk="1" hangingPunct="1">
              <a:lnSpc>
                <a:spcPct val="110000"/>
              </a:lnSpc>
              <a:spcBef>
                <a:spcPts val="400"/>
              </a:spcBef>
            </a:pPr>
            <a:r>
              <a:rPr lang="en-GB" sz="1800" dirty="0" smtClean="0"/>
              <a:t>d</a:t>
            </a:r>
            <a:r>
              <a:rPr lang="en-GB" sz="1800" dirty="0" smtClean="0">
                <a:latin typeface="Arial" pitchFamily="34" charset="0"/>
                <a:cs typeface="Arial" pitchFamily="34" charset="0"/>
              </a:rPr>
              <a:t>iagnosed and given thrice weekly DOT. Sputum cultured MTB some weeks later, housed whilst on TB treatment, fully recovered. Adhered to TB treatment with weekly support and incentives (cash and housing) to remain engaged.</a:t>
            </a:r>
          </a:p>
          <a:p>
            <a:pPr eaLnBrk="1" hangingPunct="1"/>
            <a:endParaRPr lang="en-GB"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922337"/>
          </a:xfrm>
        </p:spPr>
        <p:txBody>
          <a:bodyPr/>
          <a:lstStyle/>
          <a:p>
            <a:r>
              <a:rPr lang="en-GB" dirty="0" smtClean="0">
                <a:latin typeface="Arial" pitchFamily="34" charset="0"/>
                <a:cs typeface="Arial" pitchFamily="34" charset="0"/>
              </a:rPr>
              <a:t>Case study 2</a:t>
            </a:r>
          </a:p>
        </p:txBody>
      </p:sp>
      <p:sp>
        <p:nvSpPr>
          <p:cNvPr id="35843" name="Content Placeholder 2"/>
          <p:cNvSpPr>
            <a:spLocks noGrp="1"/>
          </p:cNvSpPr>
          <p:nvPr>
            <p:ph idx="1"/>
          </p:nvPr>
        </p:nvSpPr>
        <p:spPr>
          <a:xfrm>
            <a:off x="539552" y="1484784"/>
            <a:ext cx="8147248" cy="4392488"/>
          </a:xfrm>
        </p:spPr>
        <p:txBody>
          <a:bodyPr>
            <a:normAutofit fontScale="92500" lnSpcReduction="10000"/>
          </a:bodyPr>
          <a:lstStyle/>
          <a:p>
            <a:pPr marL="226800" indent="-226800">
              <a:spcBef>
                <a:spcPts val="400"/>
              </a:spcBef>
            </a:pPr>
            <a:r>
              <a:rPr lang="en-GB" sz="2200" dirty="0" smtClean="0">
                <a:latin typeface="Arial" pitchFamily="34" charset="0"/>
                <a:cs typeface="Arial" pitchFamily="34" charset="0"/>
              </a:rPr>
              <a:t>32 year old male, Indian, born in Delhi, came to the UK 3 years ago</a:t>
            </a:r>
          </a:p>
          <a:p>
            <a:pPr marL="226800" indent="-226800">
              <a:spcBef>
                <a:spcPts val="400"/>
              </a:spcBef>
            </a:pPr>
            <a:r>
              <a:rPr lang="en-GB" sz="2200" dirty="0" smtClean="0"/>
              <a:t>p</a:t>
            </a:r>
            <a:r>
              <a:rPr lang="en-GB" sz="2200" dirty="0" smtClean="0">
                <a:latin typeface="Arial" pitchFamily="34" charset="0"/>
                <a:cs typeface="Arial" pitchFamily="34" charset="0"/>
              </a:rPr>
              <a:t>resented to GP who referred to ENT, with enlarged and painful clavicular lymph node and 3 kg unexplained weight loss, well otherwise</a:t>
            </a:r>
          </a:p>
          <a:p>
            <a:pPr marL="226800" indent="-226800">
              <a:spcBef>
                <a:spcPts val="400"/>
              </a:spcBef>
            </a:pPr>
            <a:r>
              <a:rPr lang="en-GB" sz="2200" dirty="0" smtClean="0">
                <a:latin typeface="Arial" pitchFamily="34" charset="0"/>
                <a:cs typeface="Arial" pitchFamily="34" charset="0"/>
              </a:rPr>
              <a:t>CXR: normal </a:t>
            </a:r>
          </a:p>
          <a:p>
            <a:pPr marL="226800" indent="-226800">
              <a:spcBef>
                <a:spcPts val="400"/>
              </a:spcBef>
            </a:pPr>
            <a:r>
              <a:rPr lang="en-GB" sz="2200" dirty="0" smtClean="0"/>
              <a:t>b</a:t>
            </a:r>
            <a:r>
              <a:rPr lang="en-GB" sz="2200" dirty="0" smtClean="0">
                <a:latin typeface="Arial" pitchFamily="34" charset="0"/>
                <a:cs typeface="Arial" pitchFamily="34" charset="0"/>
              </a:rPr>
              <a:t>loods: raised CRP, mildly low HB, HIV negative</a:t>
            </a:r>
          </a:p>
          <a:p>
            <a:pPr marL="226800" indent="-226800">
              <a:spcBef>
                <a:spcPts val="400"/>
              </a:spcBef>
            </a:pPr>
            <a:r>
              <a:rPr lang="en-GB" sz="2200" dirty="0" smtClean="0"/>
              <a:t>m</a:t>
            </a:r>
            <a:r>
              <a:rPr lang="en-GB" sz="2200" dirty="0" smtClean="0">
                <a:latin typeface="Arial" pitchFamily="34" charset="0"/>
                <a:cs typeface="Arial" pitchFamily="34" charset="0"/>
              </a:rPr>
              <a:t>icrobiology: lymph node aspirate smear negative, culture negative</a:t>
            </a:r>
          </a:p>
          <a:p>
            <a:pPr marL="226800" indent="-226800">
              <a:spcBef>
                <a:spcPts val="400"/>
              </a:spcBef>
            </a:pPr>
            <a:r>
              <a:rPr lang="en-GB" sz="2200" dirty="0" smtClean="0"/>
              <a:t>h</a:t>
            </a:r>
            <a:r>
              <a:rPr lang="en-GB" sz="2200" dirty="0" smtClean="0">
                <a:latin typeface="Arial" pitchFamily="34" charset="0"/>
                <a:cs typeface="Arial" pitchFamily="34" charset="0"/>
              </a:rPr>
              <a:t>istology: </a:t>
            </a:r>
            <a:r>
              <a:rPr lang="en-GB" sz="2200" dirty="0" err="1" smtClean="0">
                <a:latin typeface="Arial" pitchFamily="34" charset="0"/>
                <a:cs typeface="Arial" pitchFamily="34" charset="0"/>
              </a:rPr>
              <a:t>granulomatous</a:t>
            </a:r>
            <a:r>
              <a:rPr lang="en-GB" sz="2200" dirty="0" smtClean="0">
                <a:latin typeface="Arial" pitchFamily="34" charset="0"/>
                <a:cs typeface="Arial" pitchFamily="34" charset="0"/>
              </a:rPr>
              <a:t> inflammation</a:t>
            </a:r>
          </a:p>
          <a:p>
            <a:pPr marL="226800" indent="-226800">
              <a:spcBef>
                <a:spcPts val="400"/>
              </a:spcBef>
            </a:pPr>
            <a:r>
              <a:rPr lang="en-GB" sz="2200" dirty="0" smtClean="0"/>
              <a:t>d</a:t>
            </a:r>
            <a:r>
              <a:rPr lang="en-GB" sz="2200" dirty="0" smtClean="0">
                <a:latin typeface="Arial" pitchFamily="34" charset="0"/>
                <a:cs typeface="Arial" pitchFamily="34" charset="0"/>
              </a:rPr>
              <a:t>iagnosed with Lymph Node TB on the basis of histological evidence</a:t>
            </a:r>
          </a:p>
          <a:p>
            <a:pPr marL="226800" indent="-226800">
              <a:spcBef>
                <a:spcPts val="400"/>
              </a:spcBef>
            </a:pPr>
            <a:r>
              <a:rPr lang="en-GB" sz="2200" dirty="0" smtClean="0"/>
              <a:t>l</a:t>
            </a:r>
            <a:r>
              <a:rPr lang="en-GB" sz="2200" dirty="0" smtClean="0">
                <a:latin typeface="Arial" pitchFamily="34" charset="0"/>
                <a:cs typeface="Arial" pitchFamily="34" charset="0"/>
              </a:rPr>
              <a:t>ymph nodes initially increased in size and required drainage to prevent bursting, then settled</a:t>
            </a:r>
          </a:p>
          <a:p>
            <a:pPr marL="226800" indent="-226800">
              <a:spcBef>
                <a:spcPts val="400"/>
              </a:spcBef>
            </a:pPr>
            <a:r>
              <a:rPr lang="en-GB" sz="2200" dirty="0" smtClean="0"/>
              <a:t>p</a:t>
            </a:r>
            <a:r>
              <a:rPr lang="en-GB" sz="2200" dirty="0" smtClean="0">
                <a:latin typeface="Arial" pitchFamily="34" charset="0"/>
                <a:cs typeface="Arial" pitchFamily="34" charset="0"/>
              </a:rPr>
              <a:t>atient treated with 6 months of standard TB treatment and fully recovered.</a:t>
            </a:r>
          </a:p>
          <a:p>
            <a:endParaRPr lang="en-GB" sz="2400" dirty="0" smtClean="0">
              <a:latin typeface="Arial" pitchFamily="34" charset="0"/>
              <a:cs typeface="Arial" pitchFamily="34" charset="0"/>
            </a:endParaRPr>
          </a:p>
          <a:p>
            <a:endParaRPr lang="en-GB"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98376" y="548680"/>
            <a:ext cx="8229600" cy="633412"/>
          </a:xfrm>
        </p:spPr>
        <p:txBody>
          <a:bodyPr>
            <a:noAutofit/>
          </a:bodyPr>
          <a:lstStyle/>
          <a:p>
            <a:r>
              <a:rPr lang="en-GB" dirty="0" smtClean="0">
                <a:latin typeface="Arial" pitchFamily="34" charset="0"/>
                <a:cs typeface="Arial" pitchFamily="34" charset="0"/>
              </a:rPr>
              <a:t>Case study 3</a:t>
            </a:r>
          </a:p>
        </p:txBody>
      </p:sp>
      <p:sp>
        <p:nvSpPr>
          <p:cNvPr id="36867" name="Content Placeholder 2"/>
          <p:cNvSpPr>
            <a:spLocks noGrp="1"/>
          </p:cNvSpPr>
          <p:nvPr>
            <p:ph idx="1"/>
          </p:nvPr>
        </p:nvSpPr>
        <p:spPr>
          <a:xfrm>
            <a:off x="467544" y="1340768"/>
            <a:ext cx="8219256" cy="4680520"/>
          </a:xfrm>
        </p:spPr>
        <p:txBody>
          <a:bodyPr>
            <a:normAutofit fontScale="92500" lnSpcReduction="10000"/>
          </a:bodyPr>
          <a:lstStyle/>
          <a:p>
            <a:pPr marL="226800" indent="-226800">
              <a:lnSpc>
                <a:spcPct val="110000"/>
              </a:lnSpc>
              <a:spcBef>
                <a:spcPts val="400"/>
              </a:spcBef>
            </a:pPr>
            <a:r>
              <a:rPr lang="en-GB" sz="1800" dirty="0" smtClean="0">
                <a:latin typeface="Arial" pitchFamily="34" charset="0"/>
                <a:cs typeface="Arial" pitchFamily="34" charset="0"/>
              </a:rPr>
              <a:t>42 year old woman, Black African, born in Zimbabwe, arrived in UK 5 years ago</a:t>
            </a:r>
          </a:p>
          <a:p>
            <a:pPr marL="226800" indent="-226800">
              <a:lnSpc>
                <a:spcPct val="110000"/>
              </a:lnSpc>
              <a:spcBef>
                <a:spcPts val="400"/>
              </a:spcBef>
            </a:pPr>
            <a:r>
              <a:rPr lang="en-GB" sz="1800" dirty="0" smtClean="0"/>
              <a:t>i</a:t>
            </a:r>
            <a:r>
              <a:rPr lang="en-GB" sz="1800" dirty="0" smtClean="0">
                <a:latin typeface="Arial" pitchFamily="34" charset="0"/>
                <a:cs typeface="Arial" pitchFamily="34" charset="0"/>
              </a:rPr>
              <a:t>dentified through contact tracing of her brother who had sputum smear + pulmonary TB, fully sensitive organism</a:t>
            </a:r>
          </a:p>
          <a:p>
            <a:pPr marL="226800" indent="-226800">
              <a:lnSpc>
                <a:spcPct val="110000"/>
              </a:lnSpc>
              <a:spcBef>
                <a:spcPts val="400"/>
              </a:spcBef>
            </a:pPr>
            <a:r>
              <a:rPr lang="en-GB" sz="1800" dirty="0" smtClean="0"/>
              <a:t>h</a:t>
            </a:r>
            <a:r>
              <a:rPr lang="en-GB" sz="1800" dirty="0" smtClean="0">
                <a:latin typeface="Arial" pitchFamily="34" charset="0"/>
                <a:cs typeface="Arial" pitchFamily="34" charset="0"/>
              </a:rPr>
              <a:t>owever did not attend when invited for screening on 3 separate occasions</a:t>
            </a:r>
          </a:p>
          <a:p>
            <a:pPr marL="226800" indent="-226800">
              <a:lnSpc>
                <a:spcPct val="110000"/>
              </a:lnSpc>
              <a:spcBef>
                <a:spcPts val="400"/>
              </a:spcBef>
            </a:pPr>
            <a:r>
              <a:rPr lang="en-GB" sz="1800" dirty="0" smtClean="0"/>
              <a:t>p</a:t>
            </a:r>
            <a:r>
              <a:rPr lang="en-GB" sz="1800" dirty="0" smtClean="0">
                <a:latin typeface="Arial" pitchFamily="34" charset="0"/>
                <a:cs typeface="Arial" pitchFamily="34" charset="0"/>
              </a:rPr>
              <a:t>resented 3 months later with symptoms: mild dry cough, fevers, night sweats, headaches</a:t>
            </a:r>
          </a:p>
          <a:p>
            <a:pPr marL="226800" indent="-226800">
              <a:lnSpc>
                <a:spcPct val="110000"/>
              </a:lnSpc>
              <a:spcBef>
                <a:spcPts val="400"/>
              </a:spcBef>
            </a:pPr>
            <a:r>
              <a:rPr lang="en-GB" sz="1800" dirty="0" smtClean="0">
                <a:latin typeface="Arial" pitchFamily="34" charset="0"/>
                <a:cs typeface="Arial" pitchFamily="34" charset="0"/>
              </a:rPr>
              <a:t>CXR: bi-lateral apical cavities, CT scan showed intra and extra thoracic lymphadenopathy </a:t>
            </a:r>
          </a:p>
          <a:p>
            <a:pPr marL="226800" indent="-226800">
              <a:lnSpc>
                <a:spcPct val="110000"/>
              </a:lnSpc>
              <a:spcBef>
                <a:spcPts val="400"/>
              </a:spcBef>
            </a:pPr>
            <a:r>
              <a:rPr lang="en-GB" sz="1800" dirty="0" err="1" smtClean="0"/>
              <a:t>b</a:t>
            </a:r>
            <a:r>
              <a:rPr lang="en-GB" sz="1800" dirty="0" err="1" smtClean="0">
                <a:latin typeface="Arial" pitchFamily="34" charset="0"/>
                <a:cs typeface="Arial" pitchFamily="34" charset="0"/>
              </a:rPr>
              <a:t>ronchoscopy</a:t>
            </a:r>
            <a:r>
              <a:rPr lang="en-GB" sz="1800" dirty="0" smtClean="0">
                <a:latin typeface="Arial" pitchFamily="34" charset="0"/>
                <a:cs typeface="Arial" pitchFamily="34" charset="0"/>
              </a:rPr>
              <a:t>: smear +, culture +, speciation MTB</a:t>
            </a:r>
          </a:p>
          <a:p>
            <a:pPr marL="226800" indent="-226800">
              <a:lnSpc>
                <a:spcPct val="110000"/>
              </a:lnSpc>
              <a:spcBef>
                <a:spcPts val="400"/>
              </a:spcBef>
            </a:pPr>
            <a:r>
              <a:rPr lang="en-GB" sz="1800" dirty="0" smtClean="0">
                <a:latin typeface="Arial" pitchFamily="34" charset="0"/>
                <a:cs typeface="Arial" pitchFamily="34" charset="0"/>
              </a:rPr>
              <a:t>HIV +, newly diagnosed during TB investigations</a:t>
            </a:r>
          </a:p>
          <a:p>
            <a:pPr marL="226800" indent="-226800">
              <a:lnSpc>
                <a:spcPct val="110000"/>
              </a:lnSpc>
              <a:spcBef>
                <a:spcPts val="400"/>
              </a:spcBef>
            </a:pPr>
            <a:r>
              <a:rPr lang="en-GB" sz="1800" dirty="0" smtClean="0"/>
              <a:t>d</a:t>
            </a:r>
            <a:r>
              <a:rPr lang="en-GB" sz="1800" dirty="0" smtClean="0">
                <a:latin typeface="Arial" pitchFamily="34" charset="0"/>
                <a:cs typeface="Arial" pitchFamily="34" charset="0"/>
              </a:rPr>
              <a:t>iagnosed with TB and HIV co-infection </a:t>
            </a:r>
          </a:p>
          <a:p>
            <a:pPr marL="226800" indent="-226800">
              <a:lnSpc>
                <a:spcPct val="110000"/>
              </a:lnSpc>
              <a:spcBef>
                <a:spcPts val="400"/>
              </a:spcBef>
            </a:pPr>
            <a:r>
              <a:rPr lang="en-GB" sz="1800" dirty="0" smtClean="0"/>
              <a:t>t</a:t>
            </a:r>
            <a:r>
              <a:rPr lang="en-GB" sz="1800" dirty="0" smtClean="0">
                <a:latin typeface="Arial" pitchFamily="34" charset="0"/>
                <a:cs typeface="Arial" pitchFamily="34" charset="0"/>
              </a:rPr>
              <a:t>reated with standard TB treatment for 1 year with steroid treatment to reduce the risk of TB IRIS (a paradoxical immune response to TB treatment in at risk groups)</a:t>
            </a:r>
          </a:p>
          <a:p>
            <a:pPr marL="226800" indent="-226800">
              <a:lnSpc>
                <a:spcPct val="110000"/>
              </a:lnSpc>
              <a:spcBef>
                <a:spcPts val="400"/>
              </a:spcBef>
            </a:pPr>
            <a:r>
              <a:rPr lang="en-GB" sz="1800" dirty="0" smtClean="0">
                <a:latin typeface="Arial" pitchFamily="34" charset="0"/>
                <a:cs typeface="Arial" pitchFamily="34" charset="0"/>
              </a:rPr>
              <a:t>commenced treatment for HIV once her TB treatment was well established</a:t>
            </a:r>
          </a:p>
          <a:p>
            <a:pPr marL="226800" indent="-226800">
              <a:lnSpc>
                <a:spcPct val="110000"/>
              </a:lnSpc>
              <a:spcBef>
                <a:spcPts val="400"/>
              </a:spcBef>
            </a:pPr>
            <a:r>
              <a:rPr lang="en-GB" sz="1800" dirty="0" smtClean="0"/>
              <a:t>recovered</a:t>
            </a:r>
            <a:r>
              <a:rPr lang="en-GB" sz="1800" dirty="0" smtClean="0">
                <a:latin typeface="Arial" pitchFamily="34" charset="0"/>
                <a:cs typeface="Arial" pitchFamily="34" charset="0"/>
              </a:rPr>
              <a:t>, however, required neurological rehabilitation and support.</a:t>
            </a:r>
          </a:p>
          <a:p>
            <a:endParaRPr lang="en-GB"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04" y="260648"/>
            <a:ext cx="6429400" cy="1143000"/>
          </a:xfrm>
        </p:spPr>
        <p:txBody>
          <a:bodyPr>
            <a:normAutofit fontScale="90000"/>
          </a:bodyPr>
          <a:lstStyle/>
          <a:p>
            <a:pPr algn="l"/>
            <a:r>
              <a:rPr lang="en-GB" sz="4000" dirty="0" smtClean="0">
                <a:latin typeface="Arial" pitchFamily="34" charset="0"/>
                <a:cs typeface="Arial" pitchFamily="34" charset="0"/>
              </a:rPr>
              <a:t>Blank: for your case study (1)</a:t>
            </a:r>
            <a:endParaRPr lang="en-US" sz="4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04" y="260648"/>
            <a:ext cx="6429400" cy="1143000"/>
          </a:xfrm>
        </p:spPr>
        <p:txBody>
          <a:bodyPr>
            <a:normAutofit fontScale="90000"/>
          </a:bodyPr>
          <a:lstStyle/>
          <a:p>
            <a:pPr algn="l"/>
            <a:r>
              <a:rPr lang="en-GB" sz="4000" dirty="0" smtClean="0">
                <a:latin typeface="Arial" pitchFamily="34" charset="0"/>
                <a:cs typeface="Arial" pitchFamily="34" charset="0"/>
              </a:rPr>
              <a:t>Blank: for your case study (2)</a:t>
            </a:r>
            <a:endParaRPr lang="en-US" sz="4000" dirty="0">
              <a:latin typeface="Arial" pitchFamily="34" charset="0"/>
              <a:cs typeface="Arial" pitchFamily="34" charset="0"/>
            </a:endParaRPr>
          </a:p>
        </p:txBody>
      </p:sp>
    </p:spTree>
    <p:extLst>
      <p:ext uri="{BB962C8B-B14F-4D97-AF65-F5344CB8AC3E}">
        <p14:creationId xmlns="" xmlns:p14="http://schemas.microsoft.com/office/powerpoint/2010/main" val="366197701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979712" y="260648"/>
            <a:ext cx="6717432" cy="1143000"/>
          </a:xfrm>
        </p:spPr>
        <p:txBody>
          <a:bodyPr>
            <a:noAutofit/>
          </a:bodyPr>
          <a:lstStyle/>
          <a:p>
            <a:pPr algn="l"/>
            <a:r>
              <a:rPr lang="en-GB" sz="3200" dirty="0" smtClean="0">
                <a:latin typeface="Arial" pitchFamily="34" charset="0"/>
                <a:cs typeface="Arial" pitchFamily="34" charset="0"/>
              </a:rPr>
              <a:t>Further information and resources</a:t>
            </a:r>
          </a:p>
        </p:txBody>
      </p:sp>
      <p:sp>
        <p:nvSpPr>
          <p:cNvPr id="37893" name="Rectangle 7"/>
          <p:cNvSpPr>
            <a:spLocks noChangeArrowheads="1"/>
          </p:cNvSpPr>
          <p:nvPr/>
        </p:nvSpPr>
        <p:spPr bwMode="auto">
          <a:xfrm>
            <a:off x="1475656" y="1412776"/>
            <a:ext cx="6840760" cy="1477328"/>
          </a:xfrm>
          <a:prstGeom prst="rect">
            <a:avLst/>
          </a:prstGeom>
          <a:noFill/>
          <a:ln w="9525">
            <a:noFill/>
            <a:miter lim="800000"/>
            <a:headEnd/>
            <a:tailEnd/>
          </a:ln>
        </p:spPr>
        <p:txBody>
          <a:bodyPr wrap="square">
            <a:spAutoFit/>
          </a:bodyPr>
          <a:lstStyle/>
          <a:p>
            <a:r>
              <a:rPr lang="en-GB" b="1" dirty="0">
                <a:latin typeface="Arial" pitchFamily="34" charset="0"/>
                <a:cs typeface="Arial" pitchFamily="34" charset="0"/>
              </a:rPr>
              <a:t>TB Alert is the UK's </a:t>
            </a:r>
            <a:r>
              <a:rPr lang="en-GB" b="1" dirty="0" smtClean="0">
                <a:latin typeface="Arial" pitchFamily="34" charset="0"/>
                <a:cs typeface="Arial" pitchFamily="34" charset="0"/>
              </a:rPr>
              <a:t>national tuberculosis </a:t>
            </a:r>
            <a:r>
              <a:rPr lang="en-GB" b="1" dirty="0">
                <a:latin typeface="Arial" pitchFamily="34" charset="0"/>
                <a:cs typeface="Arial" pitchFamily="34" charset="0"/>
              </a:rPr>
              <a:t>charity </a:t>
            </a:r>
            <a:r>
              <a:rPr lang="en-GB" b="1" dirty="0" smtClean="0">
                <a:latin typeface="Arial" pitchFamily="34" charset="0"/>
                <a:cs typeface="Arial" pitchFamily="34" charset="0"/>
              </a:rPr>
              <a:t>– the only charity </a:t>
            </a:r>
            <a:r>
              <a:rPr lang="en-GB" b="1" dirty="0">
                <a:latin typeface="Arial" pitchFamily="34" charset="0"/>
                <a:cs typeface="Arial" pitchFamily="34" charset="0"/>
              </a:rPr>
              <a:t>working solely on fighting TB in the UK and </a:t>
            </a:r>
            <a:r>
              <a:rPr lang="en-GB" b="1" dirty="0" smtClean="0">
                <a:latin typeface="Arial" pitchFamily="34" charset="0"/>
                <a:cs typeface="Arial" pitchFamily="34" charset="0"/>
              </a:rPr>
              <a:t>overseas. </a:t>
            </a:r>
            <a:r>
              <a:rPr lang="en-GB" b="1" i="1" dirty="0" smtClean="0">
                <a:latin typeface="Arial" pitchFamily="34" charset="0"/>
                <a:cs typeface="Arial" pitchFamily="34" charset="0"/>
              </a:rPr>
              <a:t>The Truth About TB </a:t>
            </a:r>
            <a:r>
              <a:rPr lang="en-GB" b="1" dirty="0" smtClean="0">
                <a:latin typeface="Arial" pitchFamily="34" charset="0"/>
                <a:cs typeface="Arial" pitchFamily="34" charset="0"/>
              </a:rPr>
              <a:t>is TB Alert’s awareness programme.</a:t>
            </a:r>
          </a:p>
          <a:p>
            <a:endParaRPr lang="en-GB" b="1" dirty="0">
              <a:latin typeface="Arial" pitchFamily="34" charset="0"/>
              <a:cs typeface="Arial" pitchFamily="34" charset="0"/>
            </a:endParaRPr>
          </a:p>
        </p:txBody>
      </p:sp>
      <p:sp>
        <p:nvSpPr>
          <p:cNvPr id="37897" name="TextBox 11"/>
          <p:cNvSpPr txBox="1">
            <a:spLocks noChangeArrowheads="1"/>
          </p:cNvSpPr>
          <p:nvPr/>
        </p:nvSpPr>
        <p:spPr bwMode="auto">
          <a:xfrm>
            <a:off x="1527472" y="2994434"/>
            <a:ext cx="6839469" cy="923330"/>
          </a:xfrm>
          <a:prstGeom prst="rect">
            <a:avLst/>
          </a:prstGeom>
          <a:noFill/>
          <a:ln w="9525">
            <a:noFill/>
            <a:miter lim="800000"/>
            <a:headEnd/>
            <a:tailEnd/>
          </a:ln>
        </p:spPr>
        <p:txBody>
          <a:bodyPr wrap="square">
            <a:spAutoFit/>
          </a:bodyPr>
          <a:lstStyle/>
          <a:p>
            <a:r>
              <a:rPr lang="en-GB" dirty="0">
                <a:latin typeface="Arial" pitchFamily="34" charset="0"/>
                <a:cs typeface="Arial" pitchFamily="34" charset="0"/>
              </a:rPr>
              <a:t>For information leaflets or awareness materials to</a:t>
            </a:r>
          </a:p>
          <a:p>
            <a:r>
              <a:rPr lang="en-GB" dirty="0">
                <a:latin typeface="Arial" pitchFamily="34" charset="0"/>
                <a:cs typeface="Arial" pitchFamily="34" charset="0"/>
              </a:rPr>
              <a:t>display in your area of work</a:t>
            </a:r>
            <a:r>
              <a:rPr lang="en-GB" dirty="0" smtClean="0">
                <a:latin typeface="Arial" pitchFamily="34" charset="0"/>
                <a:cs typeface="Arial" pitchFamily="34" charset="0"/>
              </a:rPr>
              <a:t>:</a:t>
            </a:r>
          </a:p>
          <a:p>
            <a:r>
              <a:rPr lang="en-GB" dirty="0" smtClean="0">
                <a:latin typeface="Arial" pitchFamily="34" charset="0"/>
                <a:cs typeface="Arial" pitchFamily="34" charset="0"/>
                <a:hlinkClick r:id="rId2"/>
              </a:rPr>
              <a:t>www.thetruthabout</a:t>
            </a:r>
            <a:r>
              <a:rPr lang="en-GB" b="1" dirty="0" smtClean="0">
                <a:latin typeface="Arial" pitchFamily="34" charset="0"/>
                <a:cs typeface="Arial" pitchFamily="34" charset="0"/>
                <a:hlinkClick r:id="rId2"/>
              </a:rPr>
              <a:t>tb</a:t>
            </a:r>
            <a:r>
              <a:rPr lang="en-GB" dirty="0" smtClean="0">
                <a:latin typeface="Arial" pitchFamily="34" charset="0"/>
                <a:cs typeface="Arial" pitchFamily="34" charset="0"/>
                <a:hlinkClick r:id="rId2"/>
              </a:rPr>
              <a:t>.org/resources/awareness-raising-resources</a:t>
            </a:r>
            <a:r>
              <a:rPr lang="en-GB" dirty="0" smtClean="0">
                <a:latin typeface="Arial" pitchFamily="34" charset="0"/>
                <a:cs typeface="Arial" pitchFamily="34" charset="0"/>
              </a:rPr>
              <a:t> </a:t>
            </a:r>
          </a:p>
        </p:txBody>
      </p:sp>
      <p:sp>
        <p:nvSpPr>
          <p:cNvPr id="37898" name="TextBox 12"/>
          <p:cNvSpPr txBox="1">
            <a:spLocks noChangeArrowheads="1"/>
          </p:cNvSpPr>
          <p:nvPr/>
        </p:nvSpPr>
        <p:spPr bwMode="auto">
          <a:xfrm>
            <a:off x="1540638" y="4293096"/>
            <a:ext cx="4959531" cy="923330"/>
          </a:xfrm>
          <a:prstGeom prst="rect">
            <a:avLst/>
          </a:prstGeom>
          <a:noFill/>
          <a:ln w="9525">
            <a:noFill/>
            <a:miter lim="800000"/>
            <a:headEnd/>
            <a:tailEnd/>
          </a:ln>
        </p:spPr>
        <p:txBody>
          <a:bodyPr wrap="square">
            <a:spAutoFit/>
          </a:bodyPr>
          <a:lstStyle/>
          <a:p>
            <a:r>
              <a:rPr lang="en-GB" dirty="0">
                <a:latin typeface="Arial" pitchFamily="34" charset="0"/>
                <a:cs typeface="Arial" pitchFamily="34" charset="0"/>
              </a:rPr>
              <a:t>For </a:t>
            </a:r>
            <a:r>
              <a:rPr lang="en-GB" dirty="0" smtClean="0">
                <a:latin typeface="Arial" pitchFamily="34" charset="0"/>
                <a:cs typeface="Arial" pitchFamily="34" charset="0"/>
              </a:rPr>
              <a:t>information about TB and </a:t>
            </a:r>
            <a:r>
              <a:rPr lang="en-GB" dirty="0">
                <a:latin typeface="Arial" pitchFamily="34" charset="0"/>
                <a:cs typeface="Arial" pitchFamily="34" charset="0"/>
              </a:rPr>
              <a:t>patient </a:t>
            </a:r>
            <a:r>
              <a:rPr lang="en-GB" dirty="0" smtClean="0">
                <a:latin typeface="Arial" pitchFamily="34" charset="0"/>
                <a:cs typeface="Arial" pitchFamily="34" charset="0"/>
              </a:rPr>
              <a:t>stories:</a:t>
            </a:r>
          </a:p>
          <a:p>
            <a:r>
              <a:rPr lang="en-GB" dirty="0" smtClean="0">
                <a:latin typeface="Arial" pitchFamily="34" charset="0"/>
                <a:cs typeface="Arial" pitchFamily="34" charset="0"/>
                <a:hlinkClick r:id="rId3"/>
              </a:rPr>
              <a:t>www.thetruthabout</a:t>
            </a:r>
            <a:r>
              <a:rPr lang="en-GB" b="1" dirty="0" smtClean="0">
                <a:latin typeface="Arial" pitchFamily="34" charset="0"/>
                <a:cs typeface="Arial" pitchFamily="34" charset="0"/>
                <a:hlinkClick r:id="rId3"/>
              </a:rPr>
              <a:t>tb</a:t>
            </a:r>
            <a:r>
              <a:rPr lang="en-GB" dirty="0" smtClean="0">
                <a:latin typeface="Arial" pitchFamily="34" charset="0"/>
                <a:cs typeface="Arial" pitchFamily="34" charset="0"/>
                <a:hlinkClick r:id="rId3"/>
              </a:rPr>
              <a:t>.org</a:t>
            </a:r>
            <a:r>
              <a:rPr lang="en-GB" dirty="0" smtClean="0">
                <a:latin typeface="Arial" pitchFamily="34" charset="0"/>
                <a:cs typeface="Arial" pitchFamily="34" charset="0"/>
              </a:rPr>
              <a:t> </a:t>
            </a:r>
            <a:endParaRPr lang="en-GB" dirty="0">
              <a:latin typeface="Arial" pitchFamily="34" charset="0"/>
              <a:cs typeface="Arial" pitchFamily="34" charset="0"/>
            </a:endParaRPr>
          </a:p>
          <a:p>
            <a:endParaRPr lang="en-GB" dirty="0">
              <a:latin typeface="Arial" pitchFamily="34" charset="0"/>
              <a:cs typeface="Arial" pitchFamily="34" charset="0"/>
            </a:endParaRPr>
          </a:p>
        </p:txBody>
      </p:sp>
      <p:pic>
        <p:nvPicPr>
          <p:cNvPr id="11" name="Picture 10" descr="TTATB colour RGBlogo_25.jpg"/>
          <p:cNvPicPr>
            <a:picLocks noChangeAspect="1"/>
          </p:cNvPicPr>
          <p:nvPr/>
        </p:nvPicPr>
        <p:blipFill>
          <a:blip r:embed="rId4" cstate="screen"/>
          <a:stretch>
            <a:fillRect/>
          </a:stretch>
        </p:blipFill>
        <p:spPr>
          <a:xfrm>
            <a:off x="290998" y="3904542"/>
            <a:ext cx="1070599" cy="1077140"/>
          </a:xfrm>
          <a:prstGeom prst="rect">
            <a:avLst/>
          </a:prstGeom>
        </p:spPr>
      </p:pic>
      <p:pic>
        <p:nvPicPr>
          <p:cNvPr id="9" name="Picture 8" descr="TBlogcol25Percent.jpg"/>
          <p:cNvPicPr>
            <a:picLocks noChangeAspect="1"/>
          </p:cNvPicPr>
          <p:nvPr/>
        </p:nvPicPr>
        <p:blipFill>
          <a:blip r:embed="rId5" cstate="print"/>
          <a:stretch>
            <a:fillRect/>
          </a:stretch>
        </p:blipFill>
        <p:spPr>
          <a:xfrm>
            <a:off x="157696" y="1636319"/>
            <a:ext cx="1317960" cy="1030241"/>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475656" y="404664"/>
            <a:ext cx="7211144" cy="850900"/>
          </a:xfrm>
        </p:spPr>
        <p:txBody>
          <a:bodyPr>
            <a:normAutofit/>
          </a:bodyPr>
          <a:lstStyle/>
          <a:p>
            <a:r>
              <a:rPr lang="en-GB" sz="3200" dirty="0" smtClean="0">
                <a:latin typeface="Arial" pitchFamily="34" charset="0"/>
                <a:cs typeface="Arial" pitchFamily="34" charset="0"/>
              </a:rPr>
              <a:t>References and further reading</a:t>
            </a:r>
          </a:p>
        </p:txBody>
      </p:sp>
      <p:sp>
        <p:nvSpPr>
          <p:cNvPr id="30723" name="Content Placeholder 2"/>
          <p:cNvSpPr>
            <a:spLocks noGrp="1"/>
          </p:cNvSpPr>
          <p:nvPr>
            <p:ph idx="1"/>
          </p:nvPr>
        </p:nvSpPr>
        <p:spPr>
          <a:xfrm>
            <a:off x="457200" y="1556792"/>
            <a:ext cx="8435280" cy="4569371"/>
          </a:xfrm>
        </p:spPr>
        <p:txBody>
          <a:bodyPr>
            <a:normAutofit fontScale="92500" lnSpcReduction="20000"/>
          </a:bodyPr>
          <a:lstStyle/>
          <a:p>
            <a:pPr>
              <a:defRPr/>
            </a:pPr>
            <a:r>
              <a:rPr lang="en-GB" sz="2000" dirty="0"/>
              <a:t>Collaborative TB </a:t>
            </a:r>
            <a:r>
              <a:rPr lang="en-GB" sz="2000" dirty="0" smtClean="0"/>
              <a:t>Strategy </a:t>
            </a:r>
            <a:r>
              <a:rPr lang="en-GB" sz="2000" dirty="0"/>
              <a:t>for </a:t>
            </a:r>
            <a:r>
              <a:rPr lang="en-GB" sz="2000" dirty="0" smtClean="0"/>
              <a:t>England 2015-2020: </a:t>
            </a:r>
            <a:r>
              <a:rPr lang="en-GB" sz="2000" dirty="0" smtClean="0">
                <a:hlinkClick r:id="rId2"/>
              </a:rPr>
              <a:t>www.gov.uk/government/uploads/system/uploads/attachment_data/file/403231/Collaborative_TB_Strategy_for_England_2015_2020</a:t>
            </a:r>
            <a:r>
              <a:rPr lang="en-GB" sz="2000" dirty="0">
                <a:hlinkClick r:id="rId2"/>
              </a:rPr>
              <a:t>_.pdf</a:t>
            </a:r>
            <a:endParaRPr lang="en-GB" sz="2000" dirty="0"/>
          </a:p>
          <a:p>
            <a:pPr>
              <a:defRPr/>
            </a:pPr>
            <a:endParaRPr lang="en-GB" sz="2000" dirty="0"/>
          </a:p>
          <a:p>
            <a:pPr>
              <a:defRPr/>
            </a:pPr>
            <a:r>
              <a:rPr lang="en-GB" sz="2000" dirty="0"/>
              <a:t>Tuberculosis: NICE, January </a:t>
            </a:r>
            <a:r>
              <a:rPr lang="en-GB" sz="2000" dirty="0" smtClean="0"/>
              <a:t>2016: </a:t>
            </a:r>
            <a:r>
              <a:rPr lang="en-GB" sz="2000" dirty="0" smtClean="0">
                <a:hlinkClick r:id="rId3"/>
              </a:rPr>
              <a:t>www.nice.org.uk/guidance/ng33</a:t>
            </a:r>
            <a:endParaRPr lang="en-GB" sz="2000" dirty="0"/>
          </a:p>
          <a:p>
            <a:pPr>
              <a:defRPr/>
            </a:pPr>
            <a:endParaRPr lang="en-GB" sz="2000" dirty="0"/>
          </a:p>
          <a:p>
            <a:pPr>
              <a:defRPr/>
            </a:pPr>
            <a:r>
              <a:rPr lang="en-GB" sz="2000" dirty="0"/>
              <a:t>Tuberculosis case management and cohort review, guidance for health professionals, RCN, 2012 (with BTS, PHE, National Treatment Agency for Substance Misuse</a:t>
            </a:r>
            <a:r>
              <a:rPr lang="en-GB" sz="2000" dirty="0" smtClean="0"/>
              <a:t>): </a:t>
            </a:r>
            <a:r>
              <a:rPr lang="en-GB" sz="2000" dirty="0" smtClean="0">
                <a:hlinkClick r:id="rId4"/>
              </a:rPr>
              <a:t>www2.rcn.org.uk/__data/assets/pdf_file/0010/439129/004204.pdf</a:t>
            </a:r>
            <a:r>
              <a:rPr lang="en-GB" sz="2000" dirty="0" smtClean="0"/>
              <a:t> </a:t>
            </a:r>
          </a:p>
          <a:p>
            <a:pPr marL="0" indent="0">
              <a:buNone/>
              <a:defRPr/>
            </a:pPr>
            <a:endParaRPr lang="en-GB" sz="2000" dirty="0">
              <a:solidFill>
                <a:schemeClr val="accent5">
                  <a:lumMod val="50000"/>
                </a:schemeClr>
              </a:solidFill>
            </a:endParaRPr>
          </a:p>
          <a:p>
            <a:pPr>
              <a:defRPr/>
            </a:pPr>
            <a:r>
              <a:rPr lang="en-GB" sz="2000" dirty="0" smtClean="0">
                <a:latin typeface="Arial" pitchFamily="34" charset="0"/>
                <a:cs typeface="Arial" pitchFamily="34" charset="0"/>
              </a:rPr>
              <a:t>National Knowledge Service: </a:t>
            </a:r>
            <a:r>
              <a:rPr lang="en-GB" sz="2000" dirty="0" smtClean="0">
                <a:hlinkClick r:id="rId5"/>
              </a:rPr>
              <a:t>www.gov.uk/government/collections/tuberculosis-and-other-mycobacterial-diseases-diagnosis-screening-management-and-data#nks-tb-treatment-and-management-advice</a:t>
            </a:r>
            <a:r>
              <a:rPr lang="en-GB" sz="2000" dirty="0" smtClean="0"/>
              <a:t> </a:t>
            </a:r>
            <a:r>
              <a:rPr lang="en-GB" sz="2000" dirty="0" smtClean="0">
                <a:latin typeface="Arial" pitchFamily="34" charset="0"/>
                <a:cs typeface="Arial" pitchFamily="34" charset="0"/>
              </a:rPr>
              <a:t/>
            </a:r>
            <a:br>
              <a:rPr lang="en-GB" sz="2000" dirty="0" smtClean="0">
                <a:latin typeface="Arial" pitchFamily="34" charset="0"/>
                <a:cs typeface="Arial" pitchFamily="34" charset="0"/>
              </a:rPr>
            </a:br>
            <a:endParaRPr lang="en-GB"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547664" y="274638"/>
            <a:ext cx="7596336" cy="850900"/>
          </a:xfrm>
        </p:spPr>
        <p:txBody>
          <a:bodyPr>
            <a:noAutofit/>
          </a:bodyPr>
          <a:lstStyle/>
          <a:p>
            <a:pPr algn="l"/>
            <a:r>
              <a:rPr lang="en-GB" sz="3200" dirty="0"/>
              <a:t>References and further reading (cont’d)</a:t>
            </a:r>
          </a:p>
        </p:txBody>
      </p:sp>
      <p:sp>
        <p:nvSpPr>
          <p:cNvPr id="30723" name="Content Placeholder 2"/>
          <p:cNvSpPr>
            <a:spLocks noGrp="1"/>
          </p:cNvSpPr>
          <p:nvPr>
            <p:ph idx="1"/>
          </p:nvPr>
        </p:nvSpPr>
        <p:spPr>
          <a:xfrm>
            <a:off x="467544" y="1556792"/>
            <a:ext cx="8229600" cy="4464496"/>
          </a:xfrm>
        </p:spPr>
        <p:txBody>
          <a:bodyPr>
            <a:normAutofit fontScale="77500" lnSpcReduction="20000"/>
          </a:bodyPr>
          <a:lstStyle/>
          <a:p>
            <a:pPr>
              <a:defRPr/>
            </a:pPr>
            <a:r>
              <a:rPr lang="en-GB" sz="2400" dirty="0" smtClean="0">
                <a:latin typeface="Arial" pitchFamily="34" charset="0"/>
                <a:cs typeface="Arial" pitchFamily="34" charset="0"/>
              </a:rPr>
              <a:t>PHE website (Tuberculosis) – for TB annual report:</a:t>
            </a:r>
            <a:r>
              <a:rPr lang="en-GB" sz="2400" dirty="0" smtClean="0"/>
              <a:t> </a:t>
            </a:r>
            <a:r>
              <a:rPr lang="en-GB" sz="2400" dirty="0" smtClean="0">
                <a:hlinkClick r:id="rId2"/>
              </a:rPr>
              <a:t>www.gov.uk/government/collections/tuberculosis-and-other-mycobacterial-diseases-diagnosis-screening-management-and-data</a:t>
            </a:r>
            <a:endParaRPr lang="en-GB" sz="2400" dirty="0" smtClean="0"/>
          </a:p>
          <a:p>
            <a:pPr>
              <a:defRPr/>
            </a:pPr>
            <a:endParaRPr lang="en-GB" sz="2400" dirty="0" smtClean="0"/>
          </a:p>
          <a:p>
            <a:pPr>
              <a:defRPr/>
            </a:pPr>
            <a:r>
              <a:rPr lang="en-GB" sz="2400" dirty="0" smtClean="0"/>
              <a:t>PHE screening webpages: </a:t>
            </a:r>
            <a:br>
              <a:rPr lang="en-GB" sz="2400" dirty="0" smtClean="0"/>
            </a:br>
            <a:r>
              <a:rPr lang="en-GB" sz="2400" dirty="0" smtClean="0">
                <a:hlinkClick r:id="rId3"/>
              </a:rPr>
              <a:t>www.gov.uk/guidance/tuberculosis-screening</a:t>
            </a:r>
            <a:endParaRPr lang="en-GB" sz="2400" dirty="0"/>
          </a:p>
          <a:p>
            <a:pPr>
              <a:defRPr/>
            </a:pPr>
            <a:endParaRPr lang="en-GB" sz="2400" dirty="0" smtClean="0"/>
          </a:p>
          <a:p>
            <a:pPr>
              <a:defRPr/>
            </a:pPr>
            <a:r>
              <a:rPr lang="en-GB" sz="2400" dirty="0" smtClean="0"/>
              <a:t>PHE migrant health web pages: </a:t>
            </a:r>
            <a:br>
              <a:rPr lang="en-GB" sz="2400" dirty="0" smtClean="0"/>
            </a:br>
            <a:r>
              <a:rPr lang="en-GB" sz="2500" dirty="0" smtClean="0">
                <a:hlinkClick r:id="rId4"/>
              </a:rPr>
              <a:t>www.gov.uk/topic/health-protection/migrant-health-guide</a:t>
            </a:r>
            <a:endParaRPr lang="en-GB" sz="2500" dirty="0"/>
          </a:p>
          <a:p>
            <a:pPr>
              <a:buFontTx/>
              <a:buNone/>
              <a:defRPr/>
            </a:pPr>
            <a:endParaRPr lang="en-GB" sz="2400" dirty="0" smtClean="0">
              <a:solidFill>
                <a:srgbClr val="FF0000"/>
              </a:solidFill>
              <a:latin typeface="Arial" pitchFamily="34" charset="0"/>
              <a:cs typeface="Arial" pitchFamily="34" charset="0"/>
            </a:endParaRPr>
          </a:p>
          <a:p>
            <a:pPr>
              <a:defRPr/>
            </a:pPr>
            <a:r>
              <a:rPr lang="en-GB" sz="2400" dirty="0" smtClean="0">
                <a:latin typeface="Arial" pitchFamily="34" charset="0"/>
                <a:cs typeface="Arial" pitchFamily="34" charset="0"/>
              </a:rPr>
              <a:t>TB Alert’s national awareness programme </a:t>
            </a:r>
            <a:r>
              <a:rPr lang="en-GB" sz="2400" i="1" dirty="0" smtClean="0">
                <a:latin typeface="Arial" pitchFamily="34" charset="0"/>
                <a:cs typeface="Arial" pitchFamily="34" charset="0"/>
              </a:rPr>
              <a:t>The Truth About TB:</a:t>
            </a:r>
            <a:r>
              <a:rPr lang="en-GB" sz="2400" dirty="0" smtClean="0">
                <a:latin typeface="Arial" pitchFamily="34" charset="0"/>
                <a:cs typeface="Arial" pitchFamily="34" charset="0"/>
              </a:rPr>
              <a:t> </a:t>
            </a:r>
            <a:r>
              <a:rPr lang="en-GB" sz="2400" dirty="0" smtClean="0">
                <a:solidFill>
                  <a:schemeClr val="accent5">
                    <a:lumMod val="50000"/>
                  </a:schemeClr>
                </a:solidFill>
                <a:latin typeface="Arial" pitchFamily="34" charset="0"/>
                <a:cs typeface="Arial" pitchFamily="34" charset="0"/>
                <a:hlinkClick r:id="rId5"/>
              </a:rPr>
              <a:t>www.thetruthabout</a:t>
            </a:r>
            <a:r>
              <a:rPr lang="en-GB" sz="2400" b="1" dirty="0" smtClean="0">
                <a:solidFill>
                  <a:schemeClr val="accent5">
                    <a:lumMod val="50000"/>
                  </a:schemeClr>
                </a:solidFill>
                <a:latin typeface="Arial" pitchFamily="34" charset="0"/>
                <a:cs typeface="Arial" pitchFamily="34" charset="0"/>
                <a:hlinkClick r:id="rId5"/>
              </a:rPr>
              <a:t>tb</a:t>
            </a:r>
            <a:r>
              <a:rPr lang="en-GB" sz="2400" dirty="0" smtClean="0">
                <a:solidFill>
                  <a:schemeClr val="accent5">
                    <a:lumMod val="50000"/>
                  </a:schemeClr>
                </a:solidFill>
                <a:latin typeface="Arial" pitchFamily="34" charset="0"/>
                <a:cs typeface="Arial" pitchFamily="34" charset="0"/>
                <a:hlinkClick r:id="rId5"/>
              </a:rPr>
              <a:t>.org</a:t>
            </a:r>
            <a:r>
              <a:rPr lang="en-GB" sz="2400" dirty="0" smtClean="0">
                <a:solidFill>
                  <a:schemeClr val="accent5">
                    <a:lumMod val="50000"/>
                  </a:schemeClr>
                </a:solidFill>
                <a:latin typeface="Arial" pitchFamily="34" charset="0"/>
                <a:cs typeface="Arial" pitchFamily="34" charset="0"/>
              </a:rPr>
              <a:t> </a:t>
            </a:r>
          </a:p>
          <a:p>
            <a:pPr>
              <a:defRPr/>
            </a:pPr>
            <a:endParaRPr lang="en-GB" sz="2400" dirty="0">
              <a:solidFill>
                <a:schemeClr val="accent5">
                  <a:lumMod val="50000"/>
                </a:schemeClr>
              </a:solidFill>
            </a:endParaRPr>
          </a:p>
          <a:p>
            <a:pPr>
              <a:defRPr/>
            </a:pPr>
            <a:r>
              <a:rPr lang="en-GB" sz="2400" dirty="0" smtClean="0"/>
              <a:t>Immunisation </a:t>
            </a:r>
            <a:r>
              <a:rPr lang="en-GB" sz="2400" dirty="0"/>
              <a:t>against infectious disease, DH, </a:t>
            </a:r>
            <a:r>
              <a:rPr lang="en-GB" sz="2400" dirty="0" smtClean="0"/>
              <a:t>2006: </a:t>
            </a:r>
            <a:r>
              <a:rPr lang="en-GB" sz="2400" dirty="0" smtClean="0">
                <a:hlinkClick r:id="rId6"/>
              </a:rPr>
              <a:t>www.gov.uk/government/collections/immunisation-against-infectious-disease-the-green-book</a:t>
            </a:r>
            <a:r>
              <a:rPr lang="en-GB" sz="2400" dirty="0" smtClean="0"/>
              <a:t> </a:t>
            </a:r>
            <a:endParaRPr lang="en-GB" sz="2400" dirty="0" smtClean="0">
              <a:solidFill>
                <a:schemeClr val="accent5">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1760" y="260648"/>
            <a:ext cx="6285384" cy="1143000"/>
          </a:xfrm>
        </p:spPr>
        <p:txBody>
          <a:bodyPr/>
          <a:lstStyle/>
          <a:p>
            <a:pPr algn="l"/>
            <a:r>
              <a:rPr lang="en-GB" dirty="0" smtClean="0"/>
              <a:t>Thanks and credits</a:t>
            </a:r>
            <a:endParaRPr lang="en-GB" dirty="0"/>
          </a:p>
        </p:txBody>
      </p:sp>
      <p:sp>
        <p:nvSpPr>
          <p:cNvPr id="3" name="Content Placeholder 2"/>
          <p:cNvSpPr>
            <a:spLocks noGrp="1"/>
          </p:cNvSpPr>
          <p:nvPr>
            <p:ph idx="1"/>
          </p:nvPr>
        </p:nvSpPr>
        <p:spPr>
          <a:xfrm>
            <a:off x="395536" y="1484784"/>
            <a:ext cx="8229600" cy="4536504"/>
          </a:xfrm>
        </p:spPr>
        <p:txBody>
          <a:bodyPr>
            <a:noAutofit/>
          </a:bodyPr>
          <a:lstStyle/>
          <a:p>
            <a:pPr marL="0" indent="0">
              <a:spcBef>
                <a:spcPts val="0"/>
              </a:spcBef>
              <a:buNone/>
            </a:pPr>
            <a:r>
              <a:rPr lang="en-GB" sz="1600" dirty="0" smtClean="0"/>
              <a:t>TB Alert and Public Health England would like to thank Professor Chris Griffiths, Professor of Primary Care at Barts and The London, for chairing its primary care expert advisory group. We are also grateful to our advisers Steve Bradley, Dr Gill Craig, Katie Dee, Ann Dennis, Anna Hinton, Dr Mike Lane, Dr Jane </a:t>
            </a:r>
            <a:r>
              <a:rPr lang="en-GB" sz="1600" dirty="0" err="1" smtClean="0"/>
              <a:t>Leese</a:t>
            </a:r>
            <a:r>
              <a:rPr lang="en-GB" sz="1600" dirty="0" smtClean="0"/>
              <a:t>, Dr Justin Sacks, Dr Noel Snell, Natalie Winter and </a:t>
            </a:r>
            <a:r>
              <a:rPr lang="en-GB" sz="1600" dirty="0" err="1" smtClean="0"/>
              <a:t>Heggy</a:t>
            </a:r>
            <a:r>
              <a:rPr lang="en-GB" sz="1600" dirty="0" smtClean="0"/>
              <a:t> Wyatt. </a:t>
            </a:r>
          </a:p>
          <a:p>
            <a:pPr marL="0" indent="0">
              <a:spcBef>
                <a:spcPts val="0"/>
              </a:spcBef>
              <a:buNone/>
            </a:pPr>
            <a:endParaRPr lang="en-GB" sz="1600" dirty="0" smtClean="0"/>
          </a:p>
          <a:p>
            <a:pPr marL="0" indent="0">
              <a:spcBef>
                <a:spcPts val="0"/>
              </a:spcBef>
              <a:buNone/>
            </a:pPr>
            <a:r>
              <a:rPr lang="en-GB" sz="1600" dirty="0" smtClean="0"/>
              <a:t>This resource was written by Cheryl Giles, TB specialist nurse at Brighton and Sussex University Hospitals. Dr </a:t>
            </a:r>
            <a:r>
              <a:rPr lang="en-GB" sz="1600" dirty="0" err="1" smtClean="0"/>
              <a:t>Anjana</a:t>
            </a:r>
            <a:r>
              <a:rPr lang="en-GB" sz="1600" dirty="0" smtClean="0"/>
              <a:t> Roy of Public Health England coordinated the surveys that informed this work, project management was by Dr </a:t>
            </a:r>
            <a:r>
              <a:rPr lang="en-GB" sz="1600" dirty="0" err="1" smtClean="0"/>
              <a:t>Thoreya</a:t>
            </a:r>
            <a:r>
              <a:rPr lang="en-GB" sz="1600" dirty="0" smtClean="0"/>
              <a:t> Swage, and project coordination by Mike Mandelbaum for TB Alert and </a:t>
            </a:r>
            <a:r>
              <a:rPr lang="en-GB" sz="1600" dirty="0" err="1" smtClean="0"/>
              <a:t>Surinder</a:t>
            </a:r>
            <a:r>
              <a:rPr lang="en-GB" sz="1600" dirty="0" smtClean="0"/>
              <a:t> </a:t>
            </a:r>
            <a:r>
              <a:rPr lang="en-GB" sz="1600" dirty="0" err="1" smtClean="0"/>
              <a:t>Tamne</a:t>
            </a:r>
            <a:r>
              <a:rPr lang="en-GB" sz="1600" dirty="0" smtClean="0"/>
              <a:t> for Public Health England.</a:t>
            </a:r>
          </a:p>
          <a:p>
            <a:pPr marL="0" indent="0">
              <a:spcBef>
                <a:spcPts val="0"/>
              </a:spcBef>
              <a:buNone/>
            </a:pPr>
            <a:endParaRPr lang="en-GB" sz="1600" dirty="0" smtClean="0"/>
          </a:p>
          <a:p>
            <a:pPr marL="0" indent="0">
              <a:spcBef>
                <a:spcPts val="0"/>
              </a:spcBef>
              <a:buNone/>
            </a:pPr>
            <a:r>
              <a:rPr lang="en-GB" sz="1600" dirty="0" smtClean="0"/>
              <a:t>This teaching resource was developed alongside an e-learning course for primary care clinicians, available on the Royal College of GPs website at </a:t>
            </a:r>
            <a:r>
              <a:rPr lang="en-GB" sz="1600" dirty="0" smtClean="0">
                <a:hlinkClick r:id="rId2"/>
              </a:rPr>
              <a:t>www.elearning.rcgp.org.uk/tb</a:t>
            </a:r>
            <a:r>
              <a:rPr lang="en-GB" sz="1600" dirty="0" smtClean="0"/>
              <a:t>.  </a:t>
            </a:r>
          </a:p>
          <a:p>
            <a:pPr marL="0" indent="0">
              <a:spcBef>
                <a:spcPts val="0"/>
              </a:spcBef>
              <a:buNone/>
            </a:pPr>
            <a:endParaRPr lang="en-GB" sz="1600" dirty="0" smtClean="0"/>
          </a:p>
          <a:p>
            <a:pPr marL="0" indent="0">
              <a:spcBef>
                <a:spcPts val="0"/>
              </a:spcBef>
              <a:buNone/>
            </a:pPr>
            <a:r>
              <a:rPr lang="en-GB" sz="1600" b="1" dirty="0" smtClean="0"/>
              <a:t>2016 update </a:t>
            </a:r>
            <a:r>
              <a:rPr lang="en-GB" sz="1600" dirty="0"/>
              <a:t>by </a:t>
            </a:r>
            <a:r>
              <a:rPr lang="en-GB" sz="1600" dirty="0" smtClean="0"/>
              <a:t>Sarah Anderson, Jennifer Davidson, Gini Williams and Dominik </a:t>
            </a:r>
            <a:r>
              <a:rPr lang="en-GB" sz="1600" dirty="0"/>
              <a:t>Zenner, </a:t>
            </a:r>
            <a:endParaRPr lang="en-GB" sz="1600" dirty="0" smtClean="0"/>
          </a:p>
          <a:p>
            <a:pPr marL="0" indent="0">
              <a:spcBef>
                <a:spcPts val="0"/>
              </a:spcBef>
              <a:buNone/>
            </a:pPr>
            <a:endParaRPr lang="en-GB"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539750" y="2420938"/>
            <a:ext cx="8229600" cy="1143000"/>
          </a:xfrm>
        </p:spPr>
        <p:txBody>
          <a:bodyPr>
            <a:noAutofit/>
          </a:bodyPr>
          <a:lstStyle/>
          <a:p>
            <a:pPr marL="742950" indent="-742950"/>
            <a:r>
              <a:rPr lang="en-GB" b="1" dirty="0" smtClean="0">
                <a:latin typeface="Arial" pitchFamily="34" charset="0"/>
                <a:cs typeface="Arial" pitchFamily="34" charset="0"/>
              </a:rPr>
              <a:t>Epidemiology of TB </a:t>
            </a:r>
            <a:br>
              <a:rPr lang="en-GB" b="1" dirty="0" smtClean="0">
                <a:latin typeface="Arial" pitchFamily="34" charset="0"/>
                <a:cs typeface="Arial" pitchFamily="34" charset="0"/>
              </a:rPr>
            </a:br>
            <a:endParaRPr lang="en-GB" b="1"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ProfAwarenessBranding.jpg"/>
          <p:cNvPicPr>
            <a:picLocks noChangeAspect="1"/>
          </p:cNvPicPr>
          <p:nvPr/>
        </p:nvPicPr>
        <p:blipFill>
          <a:blip r:embed="rId3" cstate="print"/>
          <a:srcRect b="25080"/>
          <a:stretch>
            <a:fillRect/>
          </a:stretch>
        </p:blipFill>
        <p:spPr>
          <a:xfrm>
            <a:off x="467544" y="4581128"/>
            <a:ext cx="8280000" cy="2088232"/>
          </a:xfrm>
          <a:prstGeom prst="rect">
            <a:avLst/>
          </a:prstGeom>
        </p:spPr>
      </p:pic>
      <p:sp>
        <p:nvSpPr>
          <p:cNvPr id="6" name="Subtitle 7"/>
          <p:cNvSpPr>
            <a:spLocks noGrp="1"/>
          </p:cNvSpPr>
          <p:nvPr>
            <p:ph type="subTitle" idx="1"/>
          </p:nvPr>
        </p:nvSpPr>
        <p:spPr>
          <a:xfrm>
            <a:off x="395536" y="1556792"/>
            <a:ext cx="8280920" cy="4248472"/>
          </a:xfrm>
        </p:spPr>
        <p:txBody>
          <a:bodyPr>
            <a:normAutofit/>
          </a:bodyPr>
          <a:lstStyle/>
          <a:p>
            <a:pPr algn="l"/>
            <a:r>
              <a:rPr lang="en-GB" sz="3600" dirty="0" smtClean="0">
                <a:solidFill>
                  <a:schemeClr val="tx1"/>
                </a:solidFill>
                <a:latin typeface="Arial" pitchFamily="34" charset="0"/>
                <a:cs typeface="Arial" pitchFamily="34" charset="0"/>
              </a:rPr>
              <a:t>Developed </a:t>
            </a:r>
            <a:r>
              <a:rPr lang="en-GB" sz="3600" dirty="0" smtClean="0">
                <a:solidFill>
                  <a:schemeClr val="tx1"/>
                </a:solidFill>
                <a:latin typeface="Arial" pitchFamily="34" charset="0"/>
                <a:cs typeface="Arial" pitchFamily="34" charset="0"/>
              </a:rPr>
              <a:t>by TB </a:t>
            </a:r>
            <a:r>
              <a:rPr lang="en-GB" sz="3600" dirty="0" smtClean="0">
                <a:solidFill>
                  <a:schemeClr val="tx1"/>
                </a:solidFill>
                <a:latin typeface="Arial" pitchFamily="34" charset="0"/>
                <a:cs typeface="Arial" pitchFamily="34" charset="0"/>
              </a:rPr>
              <a:t>Alert under </a:t>
            </a:r>
            <a:r>
              <a:rPr lang="en-GB" sz="3600" i="1" dirty="0" smtClean="0">
                <a:solidFill>
                  <a:schemeClr val="tx1"/>
                </a:solidFill>
                <a:latin typeface="Arial" pitchFamily="34" charset="0"/>
                <a:cs typeface="Arial" pitchFamily="34" charset="0"/>
              </a:rPr>
              <a:t>The </a:t>
            </a:r>
            <a:r>
              <a:rPr lang="en-GB" sz="3600" i="1" dirty="0" smtClean="0">
                <a:solidFill>
                  <a:schemeClr val="tx1"/>
                </a:solidFill>
                <a:latin typeface="Arial" pitchFamily="34" charset="0"/>
                <a:cs typeface="Arial" pitchFamily="34" charset="0"/>
              </a:rPr>
              <a:t>Truth About TB</a:t>
            </a:r>
            <a:r>
              <a:rPr lang="en-GB" sz="3600" dirty="0" smtClean="0">
                <a:solidFill>
                  <a:schemeClr val="tx1"/>
                </a:solidFill>
                <a:latin typeface="Arial" pitchFamily="34" charset="0"/>
                <a:cs typeface="Arial" pitchFamily="34" charset="0"/>
              </a:rPr>
              <a:t> </a:t>
            </a:r>
            <a:r>
              <a:rPr lang="en-GB" sz="3600" dirty="0" smtClean="0">
                <a:solidFill>
                  <a:schemeClr val="tx1"/>
                </a:solidFill>
                <a:latin typeface="Arial" pitchFamily="34" charset="0"/>
                <a:cs typeface="Arial" pitchFamily="34" charset="0"/>
              </a:rPr>
              <a:t>programme.</a:t>
            </a:r>
          </a:p>
          <a:p>
            <a:pPr algn="l"/>
            <a:endParaRPr lang="en-GB" sz="2200" dirty="0" smtClean="0">
              <a:solidFill>
                <a:schemeClr val="tx1"/>
              </a:solidFill>
              <a:latin typeface="Arial" pitchFamily="34" charset="0"/>
              <a:cs typeface="Arial" pitchFamily="34" charset="0"/>
            </a:endParaRPr>
          </a:p>
          <a:p>
            <a:pPr algn="l"/>
            <a:r>
              <a:rPr lang="en-GB" sz="3600" dirty="0" smtClean="0">
                <a:solidFill>
                  <a:schemeClr val="tx1"/>
                </a:solidFill>
                <a:latin typeface="Arial" pitchFamily="34" charset="0"/>
                <a:cs typeface="Arial" pitchFamily="34" charset="0"/>
              </a:rPr>
              <a:t>In </a:t>
            </a:r>
            <a:r>
              <a:rPr lang="en-GB" sz="3600" dirty="0" smtClean="0">
                <a:solidFill>
                  <a:schemeClr val="tx1"/>
                </a:solidFill>
                <a:latin typeface="Arial" pitchFamily="34" charset="0"/>
                <a:cs typeface="Arial" pitchFamily="34" charset="0"/>
              </a:rPr>
              <a:t>partnership with NHS England and Public Health </a:t>
            </a:r>
            <a:r>
              <a:rPr lang="en-GB" sz="3600" dirty="0" smtClean="0">
                <a:solidFill>
                  <a:schemeClr val="tx1"/>
                </a:solidFill>
                <a:latin typeface="Arial" pitchFamily="34" charset="0"/>
                <a:cs typeface="Arial" pitchFamily="34" charset="0"/>
              </a:rPr>
              <a:t>England.</a:t>
            </a:r>
          </a:p>
          <a:p>
            <a:pPr algn="l"/>
            <a:endParaRPr lang="en-GB" sz="2800"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259632" y="431800"/>
            <a:ext cx="7560840" cy="990600"/>
          </a:xfrm>
        </p:spPr>
        <p:txBody>
          <a:bodyPr>
            <a:normAutofit/>
          </a:bodyPr>
          <a:lstStyle/>
          <a:p>
            <a:pPr algn="l" eaLnBrk="0" hangingPunct="0">
              <a:spcBef>
                <a:spcPct val="20000"/>
              </a:spcBef>
            </a:pPr>
            <a:r>
              <a:rPr lang="en-GB" sz="2400" b="1" dirty="0">
                <a:latin typeface="Tahoma" pitchFamily="34" charset="0"/>
                <a:cs typeface="Tahoma" pitchFamily="34" charset="0"/>
              </a:rPr>
              <a:t>TB notifications and rate, England, </a:t>
            </a:r>
            <a:r>
              <a:rPr lang="en-GB" sz="2400" b="1" dirty="0" smtClean="0">
                <a:latin typeface="Tahoma" pitchFamily="34" charset="0"/>
                <a:cs typeface="Tahoma" pitchFamily="34" charset="0"/>
              </a:rPr>
              <a:t>2000-2014</a:t>
            </a:r>
            <a:endParaRPr lang="en-GB" sz="2400" b="1" dirty="0">
              <a:latin typeface="Tahoma" pitchFamily="34" charset="0"/>
              <a:cs typeface="Tahoma" pitchFamily="34" charset="0"/>
            </a:endParaRPr>
          </a:p>
        </p:txBody>
      </p:sp>
      <p:grpSp>
        <p:nvGrpSpPr>
          <p:cNvPr id="7" name="Group 6"/>
          <p:cNvGrpSpPr/>
          <p:nvPr/>
        </p:nvGrpSpPr>
        <p:grpSpPr>
          <a:xfrm>
            <a:off x="1115616" y="1823900"/>
            <a:ext cx="6336704" cy="3456384"/>
            <a:chOff x="5582666" y="2764590"/>
            <a:chExt cx="3219895" cy="1940371"/>
          </a:xfrm>
        </p:grpSpPr>
        <p:pic>
          <p:nvPicPr>
            <p:cNvPr id="8" name="Picture 3"/>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4588" t="2130" r="1288" b="1274"/>
            <a:stretch/>
          </p:blipFill>
          <p:spPr bwMode="auto">
            <a:xfrm>
              <a:off x="5582666" y="2764590"/>
              <a:ext cx="3219895" cy="19403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6"/>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33086" t="11840" r="33828" b="20045"/>
            <a:stretch/>
          </p:blipFill>
          <p:spPr bwMode="auto">
            <a:xfrm>
              <a:off x="7884368" y="4535761"/>
              <a:ext cx="324865" cy="147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10" name="TextBox 9"/>
          <p:cNvSpPr txBox="1"/>
          <p:nvPr/>
        </p:nvSpPr>
        <p:spPr>
          <a:xfrm>
            <a:off x="496206" y="5711770"/>
            <a:ext cx="6462809" cy="338554"/>
          </a:xfrm>
          <a:prstGeom prst="rect">
            <a:avLst/>
          </a:prstGeom>
          <a:noFill/>
        </p:spPr>
        <p:txBody>
          <a:bodyPr wrap="square" rtlCol="0">
            <a:spAutoFit/>
          </a:bodyPr>
          <a:lstStyle/>
          <a:p>
            <a:r>
              <a:rPr lang="en-GB" sz="800" dirty="0" smtClean="0"/>
              <a:t>Source: Enhanced Tuberculosis Surveillance (ETS), Office for National Statistics (ONS). Data as at: March 2015. Prepared by: TB Section, National Infection Service, PHE   </a:t>
            </a:r>
            <a:endParaRPr lang="en-GB" sz="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187624" y="431800"/>
            <a:ext cx="7488832" cy="836613"/>
          </a:xfrm>
        </p:spPr>
        <p:txBody>
          <a:bodyPr/>
          <a:lstStyle/>
          <a:p>
            <a:pPr algn="l"/>
            <a:r>
              <a:rPr lang="en-GB" sz="2000" b="1" dirty="0" smtClean="0">
                <a:latin typeface="Arial" pitchFamily="34" charset="0"/>
                <a:cs typeface="Arial" pitchFamily="34" charset="0"/>
              </a:rPr>
              <a:t> </a:t>
            </a:r>
            <a:r>
              <a:rPr lang="en-GB" sz="1800" b="1" dirty="0">
                <a:latin typeface="Tahoma" pitchFamily="34" charset="0"/>
                <a:cs typeface="Tahoma" pitchFamily="34" charset="0"/>
              </a:rPr>
              <a:t>TB notifications and </a:t>
            </a:r>
            <a:r>
              <a:rPr lang="en-GB" sz="1800" b="1" dirty="0" smtClean="0">
                <a:latin typeface="Tahoma" pitchFamily="34" charset="0"/>
                <a:cs typeface="Tahoma" pitchFamily="34" charset="0"/>
              </a:rPr>
              <a:t>rate by PHE Centre, </a:t>
            </a:r>
            <a:r>
              <a:rPr lang="en-GB" sz="1800" b="1" dirty="0">
                <a:latin typeface="Tahoma" pitchFamily="34" charset="0"/>
                <a:cs typeface="Tahoma" pitchFamily="34" charset="0"/>
              </a:rPr>
              <a:t>England, </a:t>
            </a:r>
            <a:r>
              <a:rPr lang="en-GB" sz="1800" b="1" dirty="0" smtClean="0">
                <a:latin typeface="Tahoma" pitchFamily="34" charset="0"/>
                <a:cs typeface="Tahoma" pitchFamily="34" charset="0"/>
              </a:rPr>
              <a:t>2000-2014</a:t>
            </a:r>
            <a:endParaRPr lang="en-GB" sz="1800" dirty="0" smtClean="0"/>
          </a:p>
        </p:txBody>
      </p:sp>
      <p:pic>
        <p:nvPicPr>
          <p:cNvPr id="2051"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971600" y="1340768"/>
            <a:ext cx="6624736" cy="42748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30596" r="31027" b="16351"/>
          <a:stretch/>
        </p:blipFill>
        <p:spPr bwMode="auto">
          <a:xfrm>
            <a:off x="5652120" y="1412776"/>
            <a:ext cx="753626" cy="362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496206" y="5711770"/>
            <a:ext cx="6462809" cy="338554"/>
          </a:xfrm>
          <a:prstGeom prst="rect">
            <a:avLst/>
          </a:prstGeom>
          <a:noFill/>
        </p:spPr>
        <p:txBody>
          <a:bodyPr wrap="square" rtlCol="0">
            <a:spAutoFit/>
          </a:bodyPr>
          <a:lstStyle/>
          <a:p>
            <a:r>
              <a:rPr lang="en-GB" sz="800" dirty="0" smtClean="0"/>
              <a:t>Source: Enhanced Tuberculosis Surveillance (ETS), Office for National Statistics (ONS). Data as at: March 2015. Prepared by: TB Section, National Infection Service, PHE   </a:t>
            </a:r>
            <a:endParaRPr lang="en-GB" sz="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259632" y="333375"/>
            <a:ext cx="7633543" cy="830997"/>
          </a:xfrm>
          <a:prstGeom prst="rect">
            <a:avLst/>
          </a:prstGeom>
        </p:spPr>
        <p:txBody>
          <a:bodyPr wrap="square">
            <a:spAutoFit/>
          </a:bodyPr>
          <a:lstStyle/>
          <a:p>
            <a:pPr eaLnBrk="0" hangingPunct="0">
              <a:spcBef>
                <a:spcPct val="20000"/>
              </a:spcBef>
              <a:buFont typeface="Arial" charset="0"/>
              <a:buNone/>
            </a:pPr>
            <a:r>
              <a:rPr lang="en-GB" sz="2400" b="1" dirty="0">
                <a:latin typeface="Tahoma" pitchFamily="34" charset="0"/>
                <a:cs typeface="Tahoma" pitchFamily="34" charset="0"/>
              </a:rPr>
              <a:t>Three-year average tuberculosis case rates by local authority, England, </a:t>
            </a:r>
            <a:r>
              <a:rPr lang="en-GB" sz="2400" b="1" dirty="0" smtClean="0">
                <a:latin typeface="Tahoma" pitchFamily="34" charset="0"/>
                <a:cs typeface="Tahoma" pitchFamily="34" charset="0"/>
              </a:rPr>
              <a:t>2012-2014</a:t>
            </a:r>
            <a:endParaRPr lang="en-GB" sz="2400" b="1" dirty="0">
              <a:latin typeface="Tahoma" pitchFamily="34" charset="0"/>
              <a:cs typeface="Tahoma" pitchFamily="34" charset="0"/>
            </a:endParaRPr>
          </a:p>
        </p:txBody>
      </p:sp>
      <p:pic>
        <p:nvPicPr>
          <p:cNvPr id="7"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b="3294"/>
          <a:stretch/>
        </p:blipFill>
        <p:spPr bwMode="auto">
          <a:xfrm>
            <a:off x="899592" y="1200306"/>
            <a:ext cx="6138450" cy="49605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283968" y="5847306"/>
            <a:ext cx="4176464" cy="276999"/>
          </a:xfrm>
          <a:prstGeom prst="rect">
            <a:avLst/>
          </a:prstGeom>
          <a:noFill/>
        </p:spPr>
        <p:txBody>
          <a:bodyPr wrap="square" rtlCol="0">
            <a:spAutoFit/>
          </a:bodyPr>
          <a:lstStyle/>
          <a:p>
            <a:r>
              <a:rPr lang="en-GB" sz="600" dirty="0" smtClean="0"/>
              <a:t>Source: Enhanced Tuberculosis Surveillance (ETS), Office for National Statistics (ONS). Data as at: March 2015. Prepared by: TB Section, National Infection Service, PHE   </a:t>
            </a:r>
            <a:endParaRPr lang="en-GB" sz="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259632" y="260648"/>
            <a:ext cx="7437512" cy="1008112"/>
          </a:xfrm>
        </p:spPr>
        <p:txBody>
          <a:bodyPr/>
          <a:lstStyle/>
          <a:p>
            <a:pPr algn="l" eaLnBrk="0" hangingPunct="0">
              <a:spcBef>
                <a:spcPct val="20000"/>
              </a:spcBef>
            </a:pPr>
            <a:r>
              <a:rPr lang="en-GB" sz="2000" b="1" dirty="0">
                <a:latin typeface="Tahoma" pitchFamily="34" charset="0"/>
                <a:cs typeface="Tahoma" pitchFamily="34" charset="0"/>
              </a:rPr>
              <a:t>TB notifications and rates by place of birth, England, 2000-2014</a:t>
            </a:r>
          </a:p>
        </p:txBody>
      </p:sp>
      <p:pic>
        <p:nvPicPr>
          <p:cNvPr id="6"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b="4054"/>
          <a:stretch/>
        </p:blipFill>
        <p:spPr bwMode="auto">
          <a:xfrm>
            <a:off x="1043608" y="1268760"/>
            <a:ext cx="6868282" cy="38164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83568" y="5711770"/>
            <a:ext cx="6462809" cy="338554"/>
          </a:xfrm>
          <a:prstGeom prst="rect">
            <a:avLst/>
          </a:prstGeom>
          <a:noFill/>
        </p:spPr>
        <p:txBody>
          <a:bodyPr wrap="square" rtlCol="0">
            <a:spAutoFit/>
          </a:bodyPr>
          <a:lstStyle/>
          <a:p>
            <a:r>
              <a:rPr lang="en-GB" sz="800" dirty="0" smtClean="0"/>
              <a:t>Source: Enhanced Tuberculosis Surveillance (ETS), Office for National Statistics (ONS). Data as at: March 2015. Prepared by: TB Section, National Infection Service, PHE   </a:t>
            </a:r>
            <a:endParaRPr lang="en-GB" sz="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1422</TotalTime>
  <Words>2606</Words>
  <Application>Microsoft Office PowerPoint</Application>
  <PresentationFormat>On-screen Show (4:3)</PresentationFormat>
  <Paragraphs>430</Paragraphs>
  <Slides>50</Slides>
  <Notes>6</Notes>
  <HiddenSlides>0</HiddenSlides>
  <MMClips>0</MMClips>
  <ScaleCrop>false</ScaleCrop>
  <HeadingPairs>
    <vt:vector size="4" baseType="variant">
      <vt:variant>
        <vt:lpstr>Theme</vt:lpstr>
      </vt:variant>
      <vt:variant>
        <vt:i4>2</vt:i4>
      </vt:variant>
      <vt:variant>
        <vt:lpstr>Slide Titles</vt:lpstr>
      </vt:variant>
      <vt:variant>
        <vt:i4>50</vt:i4>
      </vt:variant>
    </vt:vector>
  </HeadingPairs>
  <TitlesOfParts>
    <vt:vector size="52" baseType="lpstr">
      <vt:lpstr>Custom Design</vt:lpstr>
      <vt:lpstr>Office Theme</vt:lpstr>
      <vt:lpstr>Tuberculosis:  management, control and prevention</vt:lpstr>
      <vt:lpstr>Slide 2</vt:lpstr>
      <vt:lpstr>Aims and objectives </vt:lpstr>
      <vt:lpstr>  What is tuberculosis?</vt:lpstr>
      <vt:lpstr>Epidemiology of TB  </vt:lpstr>
      <vt:lpstr>TB notifications and rate, England, 2000-2014</vt:lpstr>
      <vt:lpstr> TB notifications and rate by PHE Centre, England, 2000-2014</vt:lpstr>
      <vt:lpstr>Slide 8</vt:lpstr>
      <vt:lpstr>TB notifications and rates by place of birth, England, 2000-2014</vt:lpstr>
      <vt:lpstr>Most frequent countries of birth for TB notifications and time, in years, between UK entry and notification (for non-UK born cases), England, 2014</vt:lpstr>
      <vt:lpstr>Local epidemiology</vt:lpstr>
      <vt:lpstr>Local epidemiology</vt:lpstr>
      <vt:lpstr>     Aetiology, pathogenesis and transmission of TB     </vt:lpstr>
      <vt:lpstr>Slide 14</vt:lpstr>
      <vt:lpstr>Slide 15</vt:lpstr>
      <vt:lpstr>Slide 16</vt:lpstr>
      <vt:lpstr>Risk factors for TB </vt:lpstr>
      <vt:lpstr>Slide 18</vt:lpstr>
      <vt:lpstr>Stigma and TB</vt:lpstr>
      <vt:lpstr>Diagnosis and treatment of active TB </vt:lpstr>
      <vt:lpstr>Typical presentation of TB</vt:lpstr>
      <vt:lpstr>Think TB!</vt:lpstr>
      <vt:lpstr>Diagnosis of TB in Primary Care</vt:lpstr>
      <vt:lpstr>Treatment of active TB</vt:lpstr>
      <vt:lpstr>Main treatment side effects</vt:lpstr>
      <vt:lpstr>Directly observed treatment</vt:lpstr>
      <vt:lpstr>Diagnosis and treatment of latent TB infection (LTBI) </vt:lpstr>
      <vt:lpstr>Slide 28</vt:lpstr>
      <vt:lpstr>Diagnosis and treatment of  latent TB infection (LTBI)</vt:lpstr>
      <vt:lpstr>National LTBI testing and treatment programme</vt:lpstr>
      <vt:lpstr>LTBI testing and treatment algorithm</vt:lpstr>
      <vt:lpstr>Control and prevention of TB </vt:lpstr>
      <vt:lpstr>The TB Strategy for England</vt:lpstr>
      <vt:lpstr>Contact tracing</vt:lpstr>
      <vt:lpstr> Vaccination with BCG</vt:lpstr>
      <vt:lpstr> Vaccination with BCG</vt:lpstr>
      <vt:lpstr>Slide 37</vt:lpstr>
      <vt:lpstr>TB Specialist Services and their role in TB control </vt:lpstr>
      <vt:lpstr>TB Specialist Services</vt:lpstr>
      <vt:lpstr>Local TB Services</vt:lpstr>
      <vt:lpstr>Case study 1</vt:lpstr>
      <vt:lpstr>Case study 2</vt:lpstr>
      <vt:lpstr>Case study 3</vt:lpstr>
      <vt:lpstr>Blank: for your case study (1)</vt:lpstr>
      <vt:lpstr>Blank: for your case study (2)</vt:lpstr>
      <vt:lpstr>Further information and resources</vt:lpstr>
      <vt:lpstr>References and further reading</vt:lpstr>
      <vt:lpstr>References and further reading (cont’d)</vt:lpstr>
      <vt:lpstr>Thanks and credits</vt:lpstr>
      <vt:lpstr>Slide 50</vt:lpstr>
    </vt:vector>
  </TitlesOfParts>
  <Company>TB Alert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Helen Clegg</dc:creator>
  <cp:lastModifiedBy>helen.clegg</cp:lastModifiedBy>
  <cp:revision>154</cp:revision>
  <dcterms:created xsi:type="dcterms:W3CDTF">2010-10-15T15:21:56Z</dcterms:created>
  <dcterms:modified xsi:type="dcterms:W3CDTF">2016-05-16T02:46:22Z</dcterms:modified>
</cp:coreProperties>
</file>