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303" r:id="rId2"/>
    <p:sldId id="304" r:id="rId3"/>
    <p:sldId id="305" r:id="rId4"/>
    <p:sldId id="306" r:id="rId5"/>
    <p:sldId id="307" r:id="rId6"/>
    <p:sldId id="308" r:id="rId7"/>
    <p:sldId id="30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04A7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785" autoAdjust="0"/>
  </p:normalViewPr>
  <p:slideViewPr>
    <p:cSldViewPr>
      <p:cViewPr varScale="1">
        <p:scale>
          <a:sx n="61" d="100"/>
          <a:sy n="61" d="100"/>
        </p:scale>
        <p:origin x="-1530"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9E745D-E98B-4053-8A8D-1364A5578128}" type="datetimeFigureOut">
              <a:rPr lang="en-GB" smtClean="0"/>
              <a:pPr/>
              <a:t>17/07/2019</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B90C5B-578B-4454-9756-9A716B34FEA1}" type="slidenum">
              <a:rPr lang="en-GB" smtClean="0"/>
              <a:pPr/>
              <a:t>‹#›</a:t>
            </a:fld>
            <a:endParaRPr lang="en-GB" dirty="0"/>
          </a:p>
        </p:txBody>
      </p:sp>
    </p:spTree>
    <p:extLst>
      <p:ext uri="{BB962C8B-B14F-4D97-AF65-F5344CB8AC3E}">
        <p14:creationId xmlns:p14="http://schemas.microsoft.com/office/powerpoint/2010/main" xmlns="" val="357705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0" u="none" baseline="0" dirty="0" smtClean="0">
                <a:latin typeface="Arial" charset="0"/>
              </a:rPr>
              <a:t>These group exercises use scenarios that will help you understand who is eligible for getting a latent TB test at their GP. The flowchart and list of eligible countries will help you. </a:t>
            </a:r>
          </a:p>
          <a:p>
            <a:endParaRPr lang="en-US" altLang="en-US" b="0" u="none" baseline="0" dirty="0" smtClean="0">
              <a:latin typeface="Arial"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Answer: He is </a:t>
            </a:r>
            <a:r>
              <a:rPr lang="en-GB" sz="1200" b="1" u="sng" kern="1200" dirty="0" smtClean="0">
                <a:solidFill>
                  <a:schemeClr val="tx1"/>
                </a:solidFill>
                <a:effectLst/>
                <a:latin typeface="+mn-lt"/>
                <a:ea typeface="+mn-ea"/>
                <a:cs typeface="+mn-cs"/>
              </a:rPr>
              <a:t>eligible</a:t>
            </a:r>
            <a:r>
              <a:rPr lang="en-GB" sz="1200" kern="1200" dirty="0" smtClean="0">
                <a:solidFill>
                  <a:schemeClr val="tx1"/>
                </a:solidFill>
                <a:effectLst/>
                <a:latin typeface="+mn-lt"/>
                <a:ea typeface="+mn-ea"/>
                <a:cs typeface="+mn-cs"/>
              </a:rPr>
              <a:t> to be tested at a </a:t>
            </a:r>
            <a:r>
              <a:rPr lang="en-GB" sz="1200" b="1" u="sng" kern="1200" dirty="0" smtClean="0">
                <a:solidFill>
                  <a:schemeClr val="tx1"/>
                </a:solidFill>
                <a:effectLst/>
                <a:latin typeface="+mn-lt"/>
                <a:ea typeface="+mn-ea"/>
                <a:cs typeface="+mn-cs"/>
              </a:rPr>
              <a:t>GP</a:t>
            </a:r>
            <a:r>
              <a:rPr lang="en-GB" sz="1200" kern="1200" dirty="0" smtClean="0">
                <a:solidFill>
                  <a:schemeClr val="tx1"/>
                </a:solidFill>
                <a:effectLst/>
                <a:latin typeface="+mn-lt"/>
                <a:ea typeface="+mn-ea"/>
                <a:cs typeface="+mn-cs"/>
              </a:rPr>
              <a:t>. He has spent 7 months in Chad, which is on the list of countries, has entered the UK in the last five years and has been here for more than 6 months, and he is in the age range. The fact that he is from Sudan is not a contributing factor to him being eligible.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r>
              <a:rPr lang="en-US" altLang="en-US" b="1" u="none" baseline="0" dirty="0" smtClean="0">
                <a:latin typeface="Arial" charset="0"/>
              </a:rPr>
              <a:t>Try probing champion’s learning with these questions: </a:t>
            </a:r>
          </a:p>
          <a:p>
            <a:pPr indent="-180000">
              <a:buFont typeface="Arial" pitchFamily="34" charset="0"/>
              <a:buChar char="•"/>
            </a:pPr>
            <a:r>
              <a:rPr lang="en-US" altLang="en-US" b="0" u="none" baseline="0" dirty="0" smtClean="0">
                <a:latin typeface="Arial" charset="0"/>
              </a:rPr>
              <a:t>Would it matter if the asylum seeker was not registered with a GP?</a:t>
            </a:r>
          </a:p>
          <a:p>
            <a:pPr indent="-180000">
              <a:buFont typeface="Arial" pitchFamily="34" charset="0"/>
              <a:buChar char="•"/>
            </a:pPr>
            <a:r>
              <a:rPr lang="en-US" altLang="en-US" b="0" u="none" baseline="0" dirty="0" smtClean="0">
                <a:latin typeface="Arial" charset="0"/>
              </a:rPr>
              <a:t>If they are not eligible to be tested at their GP, what can they do? </a:t>
            </a:r>
          </a:p>
          <a:p>
            <a:pPr indent="-180000">
              <a:buFont typeface="Arial" pitchFamily="34" charset="0"/>
              <a:buChar char="•"/>
            </a:pPr>
            <a:r>
              <a:rPr lang="en-US" altLang="en-US" b="0" u="none" baseline="0" dirty="0" smtClean="0">
                <a:latin typeface="Arial" charset="0"/>
              </a:rPr>
              <a:t>Is someone’s country of origin important?</a:t>
            </a:r>
            <a:endParaRPr lang="en-GB" sz="1200" kern="1200" dirty="0" smtClean="0">
              <a:solidFill>
                <a:schemeClr val="tx1"/>
              </a:solidFill>
              <a:effectLst/>
              <a:latin typeface="+mn-lt"/>
              <a:ea typeface="+mn-ea"/>
              <a:cs typeface="+mn-cs"/>
            </a:endParaRP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1</a:t>
            </a:fld>
            <a:endParaRPr lang="en-GB" altLang="en-US" dirty="0" smtClean="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US" sz="1200" kern="1200" dirty="0" smtClean="0">
                <a:solidFill>
                  <a:schemeClr val="tx1"/>
                </a:solidFill>
                <a:effectLst/>
                <a:latin typeface="+mn-lt"/>
                <a:ea typeface="+mn-ea"/>
                <a:cs typeface="+mn-cs"/>
              </a:rPr>
              <a:t>She is </a:t>
            </a:r>
            <a:r>
              <a:rPr lang="en-US" sz="1200" b="1" u="sng" kern="1200" dirty="0" smtClean="0">
                <a:solidFill>
                  <a:schemeClr val="tx1"/>
                </a:solidFill>
                <a:effectLst/>
                <a:latin typeface="+mn-lt"/>
                <a:ea typeface="+mn-ea"/>
                <a:cs typeface="+mn-cs"/>
              </a:rPr>
              <a:t>eligible </a:t>
            </a:r>
            <a:r>
              <a:rPr lang="en-US" sz="1200" kern="1200" dirty="0" smtClean="0">
                <a:solidFill>
                  <a:schemeClr val="tx1"/>
                </a:solidFill>
                <a:effectLst/>
                <a:latin typeface="+mn-lt"/>
                <a:ea typeface="+mn-ea"/>
                <a:cs typeface="+mn-cs"/>
              </a:rPr>
              <a:t>to be tested at a </a:t>
            </a:r>
            <a:r>
              <a:rPr lang="en-US" sz="1200" b="1" u="sng" kern="1200" dirty="0" smtClean="0">
                <a:solidFill>
                  <a:schemeClr val="tx1"/>
                </a:solidFill>
                <a:effectLst/>
                <a:latin typeface="+mn-lt"/>
                <a:ea typeface="+mn-ea"/>
                <a:cs typeface="+mn-cs"/>
              </a:rPr>
              <a:t>GP</a:t>
            </a:r>
            <a:r>
              <a:rPr lang="en-US" sz="1200" kern="1200" dirty="0" smtClean="0">
                <a:solidFill>
                  <a:schemeClr val="tx1"/>
                </a:solidFill>
                <a:effectLst/>
                <a:latin typeface="+mn-lt"/>
                <a:ea typeface="+mn-ea"/>
                <a:cs typeface="+mn-cs"/>
              </a:rPr>
              <a:t>. Though</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Nigeria is an eligible country, it is irrelevant</a:t>
            </a:r>
            <a:r>
              <a:rPr lang="en-US" sz="1200" kern="1200" baseline="0" dirty="0" smtClean="0">
                <a:solidFill>
                  <a:schemeClr val="tx1"/>
                </a:solidFill>
                <a:effectLst/>
                <a:latin typeface="+mn-lt"/>
                <a:ea typeface="+mn-ea"/>
                <a:cs typeface="+mn-cs"/>
              </a:rPr>
              <a:t> in this instance as she lived in the UK for over seven years after leaving. It is the trip to Malawi that means she is now eligible for testing.</a:t>
            </a:r>
            <a:endParaRPr lang="en-GB" sz="1200" kern="1200" dirty="0" smtClean="0">
              <a:solidFill>
                <a:schemeClr val="tx1"/>
              </a:solidFill>
              <a:effectLst/>
              <a:latin typeface="+mn-lt"/>
              <a:ea typeface="+mn-ea"/>
              <a:cs typeface="+mn-cs"/>
            </a:endParaRP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2</a:t>
            </a:fld>
            <a:endParaRPr lang="en-GB" altLang="en-US" dirty="0"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GB" sz="1200" kern="1200" dirty="0" smtClean="0">
                <a:solidFill>
                  <a:schemeClr val="tx1"/>
                </a:solidFill>
                <a:effectLst/>
                <a:latin typeface="+mn-lt"/>
                <a:ea typeface="+mn-ea"/>
                <a:cs typeface="+mn-cs"/>
              </a:rPr>
              <a:t>He is </a:t>
            </a:r>
            <a:r>
              <a:rPr lang="en-GB" sz="1200" b="1" u="sng" kern="1200" dirty="0" smtClean="0">
                <a:solidFill>
                  <a:schemeClr val="tx1"/>
                </a:solidFill>
                <a:effectLst/>
                <a:latin typeface="+mn-lt"/>
                <a:ea typeface="+mn-ea"/>
                <a:cs typeface="+mn-cs"/>
              </a:rPr>
              <a:t>not eligible</a:t>
            </a:r>
            <a:r>
              <a:rPr lang="en-GB" sz="1200" kern="1200" dirty="0" smtClean="0">
                <a:solidFill>
                  <a:schemeClr val="tx1"/>
                </a:solidFill>
                <a:effectLst/>
                <a:latin typeface="+mn-lt"/>
                <a:ea typeface="+mn-ea"/>
                <a:cs typeface="+mn-cs"/>
              </a:rPr>
              <a:t> to be tested at a GP. Although he is from Nepal (an eligible country), he is now 36 and so above the age range. If he is still concerned about latent TB, he can ring his local TB nurse. </a:t>
            </a: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3</a:t>
            </a:fld>
            <a:endParaRPr lang="en-GB" altLang="en-US" dirty="0"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GB" sz="1200" kern="1200" dirty="0" smtClean="0">
                <a:solidFill>
                  <a:schemeClr val="tx1"/>
                </a:solidFill>
                <a:effectLst/>
                <a:latin typeface="+mn-lt"/>
                <a:ea typeface="+mn-ea"/>
                <a:cs typeface="+mn-cs"/>
              </a:rPr>
              <a:t>She is </a:t>
            </a:r>
            <a:r>
              <a:rPr lang="en-GB" sz="1200" b="1" u="sng" kern="1200" dirty="0" smtClean="0">
                <a:solidFill>
                  <a:schemeClr val="tx1"/>
                </a:solidFill>
                <a:effectLst/>
                <a:latin typeface="+mn-lt"/>
                <a:ea typeface="+mn-ea"/>
                <a:cs typeface="+mn-cs"/>
              </a:rPr>
              <a:t>not eligible </a:t>
            </a:r>
            <a:r>
              <a:rPr lang="en-GB" sz="1200" kern="1200" dirty="0" smtClean="0">
                <a:solidFill>
                  <a:schemeClr val="tx1"/>
                </a:solidFill>
                <a:effectLst/>
                <a:latin typeface="+mn-lt"/>
                <a:ea typeface="+mn-ea"/>
                <a:cs typeface="+mn-cs"/>
              </a:rPr>
              <a:t>for a LTBI test at a </a:t>
            </a:r>
            <a:r>
              <a:rPr lang="en-GB" sz="1200" b="1" u="sng" kern="1200" dirty="0" smtClean="0">
                <a:solidFill>
                  <a:schemeClr val="tx1"/>
                </a:solidFill>
                <a:effectLst/>
                <a:latin typeface="+mn-lt"/>
                <a:ea typeface="+mn-ea"/>
                <a:cs typeface="+mn-cs"/>
              </a:rPr>
              <a:t>GP</a:t>
            </a:r>
            <a:r>
              <a:rPr lang="en-GB" sz="1200" kern="1200" dirty="0" smtClean="0">
                <a:solidFill>
                  <a:schemeClr val="tx1"/>
                </a:solidFill>
                <a:effectLst/>
                <a:latin typeface="+mn-lt"/>
                <a:ea typeface="+mn-ea"/>
                <a:cs typeface="+mn-cs"/>
              </a:rPr>
              <a:t>. She has been living in the UK for the past 7 years. Even though she may live in a house with recent refugees who may well have latent TB, we need to remember that latent TB is </a:t>
            </a:r>
            <a:r>
              <a:rPr lang="en-GB" sz="1200" b="1" u="sng" kern="1200" dirty="0" smtClean="0">
                <a:solidFill>
                  <a:schemeClr val="tx1"/>
                </a:solidFill>
                <a:effectLst/>
                <a:latin typeface="+mn-lt"/>
                <a:ea typeface="+mn-ea"/>
                <a:cs typeface="+mn-cs"/>
              </a:rPr>
              <a:t>not infectious. </a:t>
            </a:r>
            <a:r>
              <a:rPr lang="en-GB" sz="1200" kern="1200" dirty="0" smtClean="0">
                <a:solidFill>
                  <a:schemeClr val="tx1"/>
                </a:solidFill>
                <a:effectLst/>
                <a:latin typeface="+mn-lt"/>
                <a:ea typeface="+mn-ea"/>
                <a:cs typeface="+mn-cs"/>
              </a:rPr>
              <a:t>Therefore, there is no need for this individual to get tested. However, she is at increased risk of having been exposed to active TB, so if she is worried, she can ring her local TB nurse to ask for advice. </a:t>
            </a: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4</a:t>
            </a:fld>
            <a:endParaRPr lang="en-GB" altLang="en-US" dirty="0"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GB" sz="1200" kern="1200" dirty="0" smtClean="0">
                <a:solidFill>
                  <a:schemeClr val="tx1"/>
                </a:solidFill>
                <a:effectLst/>
                <a:latin typeface="+mn-lt"/>
                <a:ea typeface="+mn-ea"/>
                <a:cs typeface="+mn-cs"/>
              </a:rPr>
              <a:t>She is </a:t>
            </a:r>
            <a:r>
              <a:rPr lang="en-GB" sz="1200" b="1" u="sng" kern="1200" dirty="0" smtClean="0">
                <a:solidFill>
                  <a:schemeClr val="tx1"/>
                </a:solidFill>
                <a:effectLst/>
                <a:latin typeface="+mn-lt"/>
                <a:ea typeface="+mn-ea"/>
                <a:cs typeface="+mn-cs"/>
              </a:rPr>
              <a:t>not eligible </a:t>
            </a:r>
            <a:r>
              <a:rPr lang="en-GB" sz="1200" kern="1200" dirty="0" smtClean="0">
                <a:solidFill>
                  <a:schemeClr val="tx1"/>
                </a:solidFill>
                <a:effectLst/>
                <a:latin typeface="+mn-lt"/>
                <a:ea typeface="+mn-ea"/>
                <a:cs typeface="+mn-cs"/>
              </a:rPr>
              <a:t>to be tested at a GP. The reason for this is because she is not within the age range. However, she may still be worried, as she has recently been working in India for 8 months. If she is worried about latent TB, she can call her local TB nurse.  </a:t>
            </a: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5</a:t>
            </a:fld>
            <a:endParaRPr lang="en-GB" altLang="en-US" dirty="0"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GB" sz="1200" kern="1200" dirty="0" smtClean="0">
                <a:solidFill>
                  <a:schemeClr val="tx1"/>
                </a:solidFill>
                <a:effectLst/>
                <a:latin typeface="+mn-lt"/>
                <a:ea typeface="+mn-ea"/>
                <a:cs typeface="+mn-cs"/>
              </a:rPr>
              <a:t>The mother is</a:t>
            </a:r>
            <a:r>
              <a:rPr lang="en-GB" sz="1200" b="1" u="sng" kern="1200" dirty="0" smtClean="0">
                <a:solidFill>
                  <a:schemeClr val="tx1"/>
                </a:solidFill>
                <a:effectLst/>
                <a:latin typeface="+mn-lt"/>
                <a:ea typeface="+mn-ea"/>
                <a:cs typeface="+mn-cs"/>
              </a:rPr>
              <a:t> eligible </a:t>
            </a:r>
            <a:r>
              <a:rPr lang="en-GB" sz="1200" kern="1200" dirty="0" smtClean="0">
                <a:solidFill>
                  <a:schemeClr val="tx1"/>
                </a:solidFill>
                <a:effectLst/>
                <a:latin typeface="+mn-lt"/>
                <a:ea typeface="+mn-ea"/>
                <a:cs typeface="+mn-cs"/>
              </a:rPr>
              <a:t>to be tested at a </a:t>
            </a:r>
            <a:r>
              <a:rPr lang="en-GB" sz="1200" b="1" u="sng" kern="1200" dirty="0" smtClean="0">
                <a:solidFill>
                  <a:schemeClr val="tx1"/>
                </a:solidFill>
                <a:effectLst/>
                <a:latin typeface="+mn-lt"/>
                <a:ea typeface="+mn-ea"/>
                <a:cs typeface="+mn-cs"/>
              </a:rPr>
              <a:t>GP</a:t>
            </a:r>
            <a:r>
              <a:rPr lang="en-GB" sz="1200" kern="1200" dirty="0" smtClean="0">
                <a:solidFill>
                  <a:schemeClr val="tx1"/>
                </a:solidFill>
                <a:effectLst/>
                <a:latin typeface="+mn-lt"/>
                <a:ea typeface="+mn-ea"/>
                <a:cs typeface="+mn-cs"/>
              </a:rPr>
              <a:t>, as is her 16 year old child. Her other children who are under the age of 16 are not eligible for a free LTBI test at a GP, and the father is 8 years above the age range. If the rest of the family have concerns about their TB risk, they can ring their local TB clinic for advice. </a:t>
            </a: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6</a:t>
            </a:fld>
            <a:endParaRPr lang="en-GB" altLang="en-US" dirty="0"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GB" sz="1200" kern="1200" dirty="0" smtClean="0">
                <a:solidFill>
                  <a:schemeClr val="tx1"/>
                </a:solidFill>
                <a:effectLst/>
                <a:latin typeface="+mn-lt"/>
                <a:ea typeface="+mn-ea"/>
                <a:cs typeface="+mn-cs"/>
              </a:rPr>
              <a:t>Neither individual is eligible for an LTBI test. Egypt and Tunisia are not in the list of eligible countries. </a:t>
            </a: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7</a:t>
            </a:fld>
            <a:endParaRPr lang="en-GB" altLang="en-US" dirty="0"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10"/>
          <p:cNvSpPr txBox="1">
            <a:spLocks noChangeArrowheads="1"/>
          </p:cNvSpPr>
          <p:nvPr userDrawn="1"/>
        </p:nvSpPr>
        <p:spPr bwMode="auto">
          <a:xfrm>
            <a:off x="360363" y="6300788"/>
            <a:ext cx="3168650" cy="676275"/>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r>
              <a:rPr lang="en-US" altLang="en-US" sz="2000" dirty="0" smtClean="0">
                <a:solidFill>
                  <a:srgbClr val="91278F"/>
                </a:solidFill>
                <a:cs typeface="Arial" charset="0"/>
              </a:rPr>
              <a:t>www.thetruthabout</a:t>
            </a:r>
            <a:r>
              <a:rPr lang="en-US" altLang="en-US" sz="2000" b="1" dirty="0" smtClean="0">
                <a:solidFill>
                  <a:srgbClr val="91278F"/>
                </a:solidFill>
                <a:cs typeface="Arial" charset="0"/>
              </a:rPr>
              <a:t>tb</a:t>
            </a:r>
            <a:r>
              <a:rPr lang="en-US" altLang="en-US" sz="2000" dirty="0" smtClean="0">
                <a:solidFill>
                  <a:srgbClr val="91278F"/>
                </a:solidFill>
                <a:cs typeface="Arial" charset="0"/>
              </a:rPr>
              <a:t>.org</a:t>
            </a:r>
            <a:endParaRPr lang="en-GB" altLang="en-US" sz="2000" dirty="0" smtClean="0">
              <a:solidFill>
                <a:srgbClr val="91278F"/>
              </a:solidFill>
              <a:cs typeface="Arial" charset="0"/>
            </a:endParaRPr>
          </a:p>
          <a:p>
            <a:pPr eaLnBrk="1" fontAlgn="base" hangingPunct="1">
              <a:spcBef>
                <a:spcPct val="0"/>
              </a:spcBef>
              <a:spcAft>
                <a:spcPct val="0"/>
              </a:spcAft>
              <a:defRPr/>
            </a:pPr>
            <a:endParaRPr lang="en-GB" altLang="en-US" dirty="0" smtClean="0">
              <a:solidFill>
                <a:prstClr val="black"/>
              </a:solidFill>
            </a:endParaRPr>
          </a:p>
        </p:txBody>
      </p:sp>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xmlns="" val="682508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GB"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xmlns="" val="1617260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44824"/>
            <a:ext cx="2057400" cy="4281339"/>
          </a:xfrm>
        </p:spPr>
        <p:txBody>
          <a:bodyPr vert="eaVert"/>
          <a:lstStyle/>
          <a:p>
            <a:r>
              <a:rPr lang="en-US" dirty="0" smtClean="0"/>
              <a:t>Click to edit Master title style</a:t>
            </a:r>
            <a:endParaRPr lang="en-GB" dirty="0"/>
          </a:p>
        </p:txBody>
      </p:sp>
      <p:sp>
        <p:nvSpPr>
          <p:cNvPr id="3" name="Vertical Text Placeholder 2"/>
          <p:cNvSpPr>
            <a:spLocks noGrp="1"/>
          </p:cNvSpPr>
          <p:nvPr>
            <p:ph type="body" orient="vert" idx="1"/>
          </p:nvPr>
        </p:nvSpPr>
        <p:spPr>
          <a:xfrm>
            <a:off x="457200" y="1844824"/>
            <a:ext cx="6019800" cy="4281339"/>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xmlns="" val="358780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xmlns="" val="1904253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 val="2684549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844824"/>
            <a:ext cx="4038600" cy="42813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844824"/>
            <a:ext cx="4038600" cy="42813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xmlns="" val="2801630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GB" dirty="0"/>
          </a:p>
        </p:txBody>
      </p:sp>
      <p:sp>
        <p:nvSpPr>
          <p:cNvPr id="3" name="Text Placeholder 2"/>
          <p:cNvSpPr>
            <a:spLocks noGrp="1"/>
          </p:cNvSpPr>
          <p:nvPr>
            <p:ph type="body" idx="1"/>
          </p:nvPr>
        </p:nvSpPr>
        <p:spPr>
          <a:xfrm>
            <a:off x="457200" y="1628799"/>
            <a:ext cx="4040188" cy="546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628799"/>
            <a:ext cx="4041775" cy="546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xmlns="" val="2272705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176326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78942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544" y="1772816"/>
            <a:ext cx="3008313" cy="1018034"/>
          </a:xfrm>
        </p:spPr>
        <p:txBody>
          <a:bodyPr anchor="b"/>
          <a:lstStyle>
            <a:lvl1pPr algn="l">
              <a:defRPr sz="2000" b="1"/>
            </a:lvl1pPr>
          </a:lstStyle>
          <a:p>
            <a:r>
              <a:rPr lang="en-US" dirty="0" smtClean="0"/>
              <a:t>Click to edit Master title style</a:t>
            </a:r>
            <a:endParaRPr lang="en-GB" dirty="0"/>
          </a:p>
        </p:txBody>
      </p:sp>
      <p:sp>
        <p:nvSpPr>
          <p:cNvPr id="3" name="Content Placeholder 2"/>
          <p:cNvSpPr>
            <a:spLocks noGrp="1"/>
          </p:cNvSpPr>
          <p:nvPr>
            <p:ph idx="1"/>
          </p:nvPr>
        </p:nvSpPr>
        <p:spPr>
          <a:xfrm>
            <a:off x="3575050" y="1772816"/>
            <a:ext cx="5111750" cy="435334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457200" y="2852936"/>
            <a:ext cx="3008313" cy="327322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xmlns="" val="2754189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xmlns="" val="3605185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35150" y="260350"/>
            <a:ext cx="6862763"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a:t>
            </a:r>
            <a:endParaRPr lang="en-GB" altLang="en-US" smtClean="0"/>
          </a:p>
        </p:txBody>
      </p:sp>
      <p:sp>
        <p:nvSpPr>
          <p:cNvPr id="1027" name="Text Placeholder 2"/>
          <p:cNvSpPr>
            <a:spLocks noGrp="1"/>
          </p:cNvSpPr>
          <p:nvPr>
            <p:ph type="body" idx="1"/>
          </p:nvPr>
        </p:nvSpPr>
        <p:spPr bwMode="auto">
          <a:xfrm>
            <a:off x="457200" y="1844675"/>
            <a:ext cx="8229600" cy="417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pic>
        <p:nvPicPr>
          <p:cNvPr id="1028" name="Picture 6" descr="TruthTB.jpg"/>
          <p:cNvPicPr>
            <a:picLocks noChangeAspect="1"/>
          </p:cNvPicPr>
          <p:nvPr/>
        </p:nvPicPr>
        <p:blipFill>
          <a:blip r:embed="rId13" cstate="screen">
            <a:extLst>
              <a:ext uri="{28A0092B-C50C-407E-A947-70E740481C1C}">
                <a14:useLocalDpi xmlns:a14="http://schemas.microsoft.com/office/drawing/2010/main" xmlns="" val="0"/>
              </a:ext>
            </a:extLst>
          </a:blip>
          <a:srcRect/>
          <a:stretch>
            <a:fillRect/>
          </a:stretch>
        </p:blipFill>
        <p:spPr bwMode="auto">
          <a:xfrm>
            <a:off x="179388" y="179388"/>
            <a:ext cx="1619250" cy="1619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ounded Rectangle 7"/>
          <p:cNvSpPr/>
          <p:nvPr/>
        </p:nvSpPr>
        <p:spPr>
          <a:xfrm>
            <a:off x="468313" y="6237288"/>
            <a:ext cx="8207375" cy="46037"/>
          </a:xfrm>
          <a:prstGeom prst="roundRect">
            <a:avLst/>
          </a:prstGeom>
          <a:solidFill>
            <a:srgbClr val="91278F"/>
          </a:solidFill>
          <a:ln>
            <a:solidFill>
              <a:srgbClr val="9127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latin typeface="Arial" pitchFamily="34" charset="0"/>
            </a:endParaRPr>
          </a:p>
        </p:txBody>
      </p:sp>
      <p:sp>
        <p:nvSpPr>
          <p:cNvPr id="1030" name="TextBox 8"/>
          <p:cNvSpPr txBox="1">
            <a:spLocks noChangeArrowheads="1"/>
          </p:cNvSpPr>
          <p:nvPr/>
        </p:nvSpPr>
        <p:spPr bwMode="auto">
          <a:xfrm>
            <a:off x="360363" y="6300788"/>
            <a:ext cx="3168650" cy="676275"/>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r>
              <a:rPr lang="en-US" altLang="en-US" sz="2000" dirty="0" smtClean="0">
                <a:solidFill>
                  <a:srgbClr val="91278F"/>
                </a:solidFill>
                <a:cs typeface="Arial" charset="0"/>
              </a:rPr>
              <a:t>www.thetruthabout</a:t>
            </a:r>
            <a:r>
              <a:rPr lang="en-US" altLang="en-US" sz="2000" b="1" dirty="0" smtClean="0">
                <a:solidFill>
                  <a:srgbClr val="91278F"/>
                </a:solidFill>
                <a:cs typeface="Arial" charset="0"/>
              </a:rPr>
              <a:t>tb</a:t>
            </a:r>
            <a:r>
              <a:rPr lang="en-US" altLang="en-US" sz="2000" dirty="0" smtClean="0">
                <a:solidFill>
                  <a:srgbClr val="91278F"/>
                </a:solidFill>
                <a:cs typeface="Arial" charset="0"/>
              </a:rPr>
              <a:t>.org</a:t>
            </a:r>
            <a:endParaRPr lang="en-GB" altLang="en-US" sz="2000" dirty="0" smtClean="0">
              <a:solidFill>
                <a:srgbClr val="91278F"/>
              </a:solidFill>
              <a:cs typeface="Arial" charset="0"/>
            </a:endParaRPr>
          </a:p>
          <a:p>
            <a:pPr eaLnBrk="1" fontAlgn="base" hangingPunct="1">
              <a:spcBef>
                <a:spcPct val="0"/>
              </a:spcBef>
              <a:spcAft>
                <a:spcPct val="0"/>
              </a:spcAft>
              <a:defRPr/>
            </a:pPr>
            <a:endParaRPr lang="en-GB" altLang="en-US" dirty="0" smtClean="0">
              <a:solidFill>
                <a:prstClr val="black"/>
              </a:solidFill>
            </a:endParaRPr>
          </a:p>
        </p:txBody>
      </p:sp>
      <p:sp>
        <p:nvSpPr>
          <p:cNvPr id="1031" name="TextBox 9"/>
          <p:cNvSpPr txBox="1">
            <a:spLocks noChangeArrowheads="1"/>
          </p:cNvSpPr>
          <p:nvPr/>
        </p:nvSpPr>
        <p:spPr bwMode="auto">
          <a:xfrm>
            <a:off x="6840538" y="6300788"/>
            <a:ext cx="1943100" cy="400050"/>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r>
              <a:rPr lang="en-GB" altLang="en-US" sz="2000" dirty="0" smtClean="0">
                <a:solidFill>
                  <a:srgbClr val="91278F"/>
                </a:solidFill>
                <a:cs typeface="Arial" charset="0"/>
              </a:rPr>
              <a:t>www.tbalert.org</a:t>
            </a:r>
            <a:endParaRPr lang="en-GB" altLang="en-US" dirty="0" smtClean="0">
              <a:solidFill>
                <a:prstClr val="black"/>
              </a:solidFill>
            </a:endParaRPr>
          </a:p>
        </p:txBody>
      </p:sp>
    </p:spTree>
    <p:extLst>
      <p:ext uri="{BB962C8B-B14F-4D97-AF65-F5344CB8AC3E}">
        <p14:creationId xmlns:p14="http://schemas.microsoft.com/office/powerpoint/2010/main" xmlns="" val="37563166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835150" y="549275"/>
            <a:ext cx="6862763" cy="1143000"/>
          </a:xfrm>
        </p:spPr>
        <p:txBody>
          <a:bodyPr/>
          <a:lstStyle/>
          <a:p>
            <a:r>
              <a:rPr lang="en-US" altLang="en-US" dirty="0" smtClean="0">
                <a:latin typeface="Arial" charset="0"/>
                <a:cs typeface="Arial" charset="0"/>
              </a:rPr>
              <a:t>Group Exercise</a:t>
            </a:r>
            <a:endParaRPr lang="en-GB" altLang="en-US" dirty="0" smtClean="0">
              <a:latin typeface="Arial" charset="0"/>
              <a:cs typeface="Arial" charset="0"/>
            </a:endParaRPr>
          </a:p>
        </p:txBody>
      </p:sp>
      <p:sp>
        <p:nvSpPr>
          <p:cNvPr id="7" name="TextBox 6"/>
          <p:cNvSpPr txBox="1"/>
          <p:nvPr/>
        </p:nvSpPr>
        <p:spPr>
          <a:xfrm>
            <a:off x="395536" y="2420888"/>
            <a:ext cx="8496944" cy="2554545"/>
          </a:xfrm>
          <a:prstGeom prst="rect">
            <a:avLst/>
          </a:prstGeom>
          <a:noFill/>
        </p:spPr>
        <p:txBody>
          <a:bodyPr wrap="square">
            <a:spAutoFit/>
          </a:bodyPr>
          <a:lstStyle/>
          <a:p>
            <a:pPr fontAlgn="base">
              <a:spcBef>
                <a:spcPct val="0"/>
              </a:spcBef>
              <a:spcAft>
                <a:spcPct val="0"/>
              </a:spcAft>
              <a:defRPr/>
            </a:pPr>
            <a:r>
              <a:rPr lang="en-GB" sz="3200" i="1" dirty="0">
                <a:solidFill>
                  <a:prstClr val="black"/>
                </a:solidFill>
                <a:latin typeface="Arial" charset="0"/>
              </a:rPr>
              <a:t>Using the list of countries and the flowchart we provide, decide whether these people would be eligible for latent TB screening at a GP clinic. </a:t>
            </a:r>
            <a:r>
              <a:rPr lang="en-US" sz="3200" i="1" dirty="0">
                <a:solidFill>
                  <a:prstClr val="black"/>
                </a:solidFill>
                <a:latin typeface="Arial" charset="0"/>
              </a:rPr>
              <a:t>None of the individuals have ever been treated for TB. </a:t>
            </a:r>
            <a:endParaRPr lang="en-GB" sz="3200" i="1" dirty="0">
              <a:solidFill>
                <a:prstClr val="black"/>
              </a:solidFill>
              <a:latin typeface="Arial" charset="0"/>
            </a:endParaRPr>
          </a:p>
        </p:txBody>
      </p:sp>
    </p:spTree>
    <p:extLst>
      <p:ext uri="{BB962C8B-B14F-4D97-AF65-F5344CB8AC3E}">
        <p14:creationId xmlns:p14="http://schemas.microsoft.com/office/powerpoint/2010/main" xmlns="" val="11557355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780928"/>
            <a:ext cx="8496944" cy="2554545"/>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 PhD student is in the final year of her PhD. She grew up in Nigeria and at age 18 she moved to the UK. She moved country 9 years ago. Last year, she spent a year in Malawi carrying out research.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361795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996952"/>
            <a:ext cx="8496944" cy="2062103"/>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 teacher from Nepal moved to the UK four years ago when he was 32. He still goes back to Nepal every summer to teach English for two months.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2338231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996952"/>
            <a:ext cx="8496944" cy="2554545"/>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An Eritrean 17 year old came to England as an unaccompanied minor when she was 10 years old. She has not left England since then. She lives in a house with recent refugees from sub-Saharan African countries.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40823317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996952"/>
            <a:ext cx="8496944" cy="2554545"/>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An </a:t>
            </a:r>
            <a:r>
              <a:rPr lang="en-GB" sz="3200" dirty="0">
                <a:solidFill>
                  <a:prstClr val="black"/>
                </a:solidFill>
              </a:rPr>
              <a:t>engineer from India arrived in the UK on a work visa 12 years ago when she was 25 years old. She is married to a German man and they have two young children. In 2017 she worked in her company’s India office for 8 months.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1431828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348880"/>
            <a:ext cx="8496944" cy="3539430"/>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 Bangladeshi family immigrated to the UK four years ago. They spent their first three years in London, and then moved to York. Before moving to the UK, they had spent six months in Australia. The father is 43 years old, the mother is 34 years old and their children are aged 16, 12 and 9.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300713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564904"/>
            <a:ext cx="8496944" cy="3046988"/>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An Egyptian couple (aged 28 and 26), who are both electricians, moved to Tunisia for work and lived there for three years. They then got jobs at a new company in Southampton and have been living in the UK for the past 3 years.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326261852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535</TotalTime>
  <Words>1076</Words>
  <Application>Microsoft Office PowerPoint</Application>
  <PresentationFormat>On-screen Show (4:3)</PresentationFormat>
  <Paragraphs>35</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1_Office Theme</vt:lpstr>
      <vt:lpstr>Group Exercise</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TB in your community</dc:title>
  <dc:creator>Astrid Grindlay</dc:creator>
  <cp:lastModifiedBy>helen.clegg</cp:lastModifiedBy>
  <cp:revision>44</cp:revision>
  <dcterms:created xsi:type="dcterms:W3CDTF">2019-03-06T15:17:50Z</dcterms:created>
  <dcterms:modified xsi:type="dcterms:W3CDTF">2019-07-17T11:11:05Z</dcterms:modified>
</cp:coreProperties>
</file>