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7" r:id="rId2"/>
    <p:sldId id="295" r:id="rId3"/>
    <p:sldId id="296" r:id="rId4"/>
    <p:sldId id="258" r:id="rId5"/>
    <p:sldId id="260" r:id="rId6"/>
    <p:sldId id="261" r:id="rId7"/>
    <p:sldId id="262" r:id="rId8"/>
    <p:sldId id="263" r:id="rId9"/>
    <p:sldId id="264" r:id="rId10"/>
    <p:sldId id="311" r:id="rId11"/>
    <p:sldId id="312"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91" r:id="rId26"/>
    <p:sldId id="292" r:id="rId27"/>
    <p:sldId id="303" r:id="rId28"/>
    <p:sldId id="304" r:id="rId29"/>
    <p:sldId id="305" r:id="rId30"/>
    <p:sldId id="306" r:id="rId31"/>
    <p:sldId id="307" r:id="rId32"/>
    <p:sldId id="308" r:id="rId33"/>
    <p:sldId id="309" r:id="rId34"/>
    <p:sldId id="301" r:id="rId35"/>
    <p:sldId id="310" r:id="rId36"/>
    <p:sldId id="299" r:id="rId37"/>
    <p:sldId id="30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04A7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71" autoAdjust="0"/>
  </p:normalViewPr>
  <p:slideViewPr>
    <p:cSldViewPr>
      <p:cViewPr varScale="1">
        <p:scale>
          <a:sx n="73" d="100"/>
          <a:sy n="73" d="100"/>
        </p:scale>
        <p:origin x="-989"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GB"/>
  <c:chart>
    <c:plotArea>
      <c:layout/>
      <c:pieChart>
        <c:varyColors val="1"/>
        <c:firstSliceAng val="19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GB"/>
  <c:chart>
    <c:plotArea>
      <c:layout/>
      <c:pieChart>
        <c:varyColors val="1"/>
        <c:ser>
          <c:idx val="0"/>
          <c:order val="0"/>
          <c:dLbls>
            <c:showVal val="1"/>
            <c:showCatName val="1"/>
            <c:showLeaderLines val="1"/>
          </c:dLbls>
          <c:cat>
            <c:strRef>
              <c:f>Sheet2!$B$1:$P$1</c:f>
              <c:strCache>
                <c:ptCount val="15"/>
                <c:pt idx="0">
                  <c:v>UK </c:v>
                </c:pt>
                <c:pt idx="1">
                  <c:v>India</c:v>
                </c:pt>
                <c:pt idx="2">
                  <c:v>Pakistan</c:v>
                </c:pt>
                <c:pt idx="3">
                  <c:v>Bangladesh</c:v>
                </c:pt>
                <c:pt idx="4">
                  <c:v>Somalia</c:v>
                </c:pt>
                <c:pt idx="5">
                  <c:v>Romania</c:v>
                </c:pt>
                <c:pt idx="6">
                  <c:v>Nepal</c:v>
                </c:pt>
                <c:pt idx="7">
                  <c:v>Nigeria</c:v>
                </c:pt>
                <c:pt idx="8">
                  <c:v>Philippines</c:v>
                </c:pt>
                <c:pt idx="9">
                  <c:v>Eritrea</c:v>
                </c:pt>
                <c:pt idx="10">
                  <c:v>Zimbabwe</c:v>
                </c:pt>
                <c:pt idx="11">
                  <c:v>Poland</c:v>
                </c:pt>
                <c:pt idx="12">
                  <c:v>Sri Lanka</c:v>
                </c:pt>
                <c:pt idx="13">
                  <c:v>Afghanistan</c:v>
                </c:pt>
                <c:pt idx="14">
                  <c:v>Kenya</c:v>
                </c:pt>
              </c:strCache>
            </c:strRef>
          </c:cat>
          <c:val>
            <c:numRef>
              <c:f>Sheet2!$B$2:$P$2</c:f>
              <c:numCache>
                <c:formatCode>0.0</c:formatCode>
                <c:ptCount val="15"/>
                <c:pt idx="0">
                  <c:v>27.763529999999985</c:v>
                </c:pt>
                <c:pt idx="1">
                  <c:v>18.442289999999989</c:v>
                </c:pt>
                <c:pt idx="2">
                  <c:v>11.14795</c:v>
                </c:pt>
                <c:pt idx="3">
                  <c:v>3.2655620000000001</c:v>
                </c:pt>
                <c:pt idx="4">
                  <c:v>3.2405380000000008</c:v>
                </c:pt>
                <c:pt idx="5">
                  <c:v>3.134188</c:v>
                </c:pt>
                <c:pt idx="6">
                  <c:v>2.0581800000000001</c:v>
                </c:pt>
                <c:pt idx="7">
                  <c:v>1.9831089999999998</c:v>
                </c:pt>
                <c:pt idx="8">
                  <c:v>1.8204570000000004</c:v>
                </c:pt>
                <c:pt idx="9">
                  <c:v>1.8079449999999995</c:v>
                </c:pt>
                <c:pt idx="10">
                  <c:v>1.5952459999999999</c:v>
                </c:pt>
                <c:pt idx="11">
                  <c:v>1.345011</c:v>
                </c:pt>
                <c:pt idx="12">
                  <c:v>1.2198939999999994</c:v>
                </c:pt>
                <c:pt idx="13">
                  <c:v>1.207382</c:v>
                </c:pt>
                <c:pt idx="14">
                  <c:v>1.082265</c:v>
                </c:pt>
              </c:numCache>
            </c:numRef>
          </c:val>
        </c:ser>
        <c:firstSliceAng val="110"/>
      </c:pieChart>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GB"/>
  <c:chart>
    <c:plotArea>
      <c:layout/>
      <c:pieChart>
        <c:varyColors val="1"/>
        <c:firstSliceAng val="190"/>
      </c:pieChart>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9E745D-E98B-4053-8A8D-1364A5578128}" type="datetimeFigureOut">
              <a:rPr lang="en-GB" smtClean="0"/>
              <a:pPr/>
              <a:t>17/10/2019</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B90C5B-578B-4454-9756-9A716B34FEA1}" type="slidenum">
              <a:rPr lang="en-GB" smtClean="0"/>
              <a:pPr/>
              <a:t>‹#›</a:t>
            </a:fld>
            <a:endParaRPr lang="en-GB" dirty="0"/>
          </a:p>
        </p:txBody>
      </p:sp>
    </p:spTree>
    <p:extLst>
      <p:ext uri="{BB962C8B-B14F-4D97-AF65-F5344CB8AC3E}">
        <p14:creationId xmlns:p14="http://schemas.microsoft.com/office/powerpoint/2010/main" xmlns="" val="357705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Tx/>
              <a:buNone/>
            </a:pPr>
            <a:r>
              <a:rPr lang="en-US" altLang="en-US" b="1" i="1" baseline="0" dirty="0" smtClean="0">
                <a:latin typeface="Arial" charset="0"/>
              </a:rPr>
              <a:t>Introduction of programme</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5AAAFCA-4751-43C4-88D1-0BC2A63DF6D3}" type="slidenum">
              <a:rPr lang="en-GB" altLang="en-US" smtClean="0">
                <a:solidFill>
                  <a:prstClr val="black"/>
                </a:solidFill>
              </a:rPr>
              <a:pPr eaLnBrk="1" hangingPunct="1">
                <a:spcBef>
                  <a:spcPct val="0"/>
                </a:spcBef>
              </a:pPr>
              <a:t>1</a:t>
            </a:fld>
            <a:endParaRPr lang="en-GB" altLang="en-US" dirty="0" smtClean="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b="0" i="0" kern="0" baseline="0" dirty="0" smtClean="0">
                <a:solidFill>
                  <a:srgbClr val="FFFF00"/>
                </a:solidFill>
                <a:cs typeface="Arial" panose="020B0604020202020204" pitchFamily="34" charset="0"/>
              </a:rPr>
              <a:t>**Amend this slide to reflect local epidemiology</a:t>
            </a:r>
            <a:r>
              <a:rPr lang="en-GB" altLang="en-US" b="0" i="0" baseline="0" dirty="0" smtClean="0">
                <a:solidFill>
                  <a:srgbClr val="FF0000"/>
                </a:solidFill>
                <a:latin typeface="Arial" charset="0"/>
              </a:rPr>
              <a:t>**</a:t>
            </a:r>
            <a:endParaRPr lang="en-GB" altLang="en-US" b="0" i="0" dirty="0" smtClean="0">
              <a:solidFill>
                <a:srgbClr val="FF0000"/>
              </a:solidFill>
              <a:latin typeface="Arial" charset="0"/>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C25D1AF-FE44-45A7-ABAA-DB0FD69F6493}" type="slidenum">
              <a:rPr lang="en-GB" altLang="en-US" smtClean="0">
                <a:solidFill>
                  <a:prstClr val="black"/>
                </a:solidFill>
              </a:rPr>
              <a:pPr eaLnBrk="1" hangingPunct="1">
                <a:spcBef>
                  <a:spcPct val="0"/>
                </a:spcBef>
              </a:pPr>
              <a:t>10</a:t>
            </a:fld>
            <a:endParaRPr lang="en-GB" altLang="en-US"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US" b="0" i="0" kern="0" baseline="0" dirty="0" smtClean="0">
                <a:solidFill>
                  <a:srgbClr val="FFFF00"/>
                </a:solidFill>
                <a:cs typeface="Arial" panose="020B0604020202020204" pitchFamily="34" charset="0"/>
              </a:rPr>
              <a:t>**Amend this slide to reflect local epidemiology</a:t>
            </a:r>
            <a:r>
              <a:rPr lang="en-GB" altLang="en-US" b="0" i="0" baseline="0" dirty="0" smtClean="0">
                <a:solidFill>
                  <a:srgbClr val="FF0000"/>
                </a:solidFill>
                <a:latin typeface="Arial" charset="0"/>
              </a:rPr>
              <a:t>**</a:t>
            </a:r>
            <a:endParaRPr lang="en-GB" altLang="en-US" b="0" i="0" dirty="0" smtClean="0">
              <a:solidFill>
                <a:srgbClr val="FF0000"/>
              </a:solidFill>
              <a:latin typeface="Arial" charset="0"/>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C25D1AF-FE44-45A7-ABAA-DB0FD69F6493}" type="slidenum">
              <a:rPr lang="en-GB" altLang="en-US" smtClean="0">
                <a:solidFill>
                  <a:prstClr val="black"/>
                </a:solidFill>
              </a:rPr>
              <a:pPr eaLnBrk="1" hangingPunct="1">
                <a:spcBef>
                  <a:spcPct val="0"/>
                </a:spcBef>
              </a:pPr>
              <a:t>11</a:t>
            </a:fld>
            <a:endParaRPr lang="en-GB" altLang="en-US"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smtClean="0">
              <a:latin typeface="Arial" charset="0"/>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FE0AB75-393D-4287-912C-DD9738279FB3}" type="slidenum">
              <a:rPr lang="en-GB" altLang="en-US" smtClean="0">
                <a:solidFill>
                  <a:prstClr val="black"/>
                </a:solidFill>
              </a:rPr>
              <a:pPr eaLnBrk="1" hangingPunct="1">
                <a:spcBef>
                  <a:spcPct val="0"/>
                </a:spcBef>
              </a:pPr>
              <a:t>12</a:t>
            </a:fld>
            <a:endParaRPr lang="en-GB" altLang="en-US"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r>
              <a:rPr lang="en-GB" sz="1200" kern="1200" dirty="0" smtClean="0">
                <a:solidFill>
                  <a:schemeClr val="tx1"/>
                </a:solidFill>
                <a:effectLst/>
                <a:latin typeface="Arial" pitchFamily="34" charset="0"/>
                <a:ea typeface="+mn-ea"/>
                <a:cs typeface="+mn-cs"/>
              </a:rPr>
              <a:t>When people talk about TB they usually mean the serious and potentially life-threatening illness. Clinicians call this</a:t>
            </a:r>
            <a:r>
              <a:rPr lang="en-GB" sz="1200" kern="1200" baseline="0" dirty="0" smtClean="0">
                <a:solidFill>
                  <a:schemeClr val="tx1"/>
                </a:solidFill>
                <a:effectLst/>
                <a:latin typeface="Arial" pitchFamily="34" charset="0"/>
                <a:ea typeface="+mn-ea"/>
                <a:cs typeface="+mn-cs"/>
              </a:rPr>
              <a:t> ‘Active TB’. </a:t>
            </a:r>
          </a:p>
          <a:p>
            <a:endParaRPr lang="en-US" sz="1200" kern="1200" baseline="0" dirty="0" smtClean="0">
              <a:solidFill>
                <a:schemeClr val="tx1"/>
              </a:solidFill>
              <a:effectLst/>
              <a:latin typeface="Arial" pitchFamily="34" charset="0"/>
              <a:ea typeface="+mn-ea"/>
              <a:cs typeface="+mn-cs"/>
            </a:endParaRPr>
          </a:p>
          <a:p>
            <a:r>
              <a:rPr lang="en-US" sz="1200" kern="1200" baseline="0" dirty="0" smtClean="0">
                <a:solidFill>
                  <a:schemeClr val="tx1"/>
                </a:solidFill>
                <a:effectLst/>
                <a:latin typeface="Arial" pitchFamily="34" charset="0"/>
                <a:ea typeface="+mn-ea"/>
                <a:cs typeface="+mn-cs"/>
              </a:rPr>
              <a:t>Someone with active TB has TB bacteria multiplying in their body causing tissue damage and causing them to feel ill. </a:t>
            </a:r>
          </a:p>
          <a:p>
            <a:endParaRPr lang="en-US" sz="1200" kern="1200" baseline="0" dirty="0" smtClean="0">
              <a:solidFill>
                <a:schemeClr val="tx1"/>
              </a:solidFill>
              <a:effectLst/>
              <a:latin typeface="Arial" pitchFamily="34" charset="0"/>
              <a:ea typeface="+mn-ea"/>
              <a:cs typeface="+mn-cs"/>
            </a:endParaRPr>
          </a:p>
          <a:p>
            <a:r>
              <a:rPr lang="en-US" sz="1200" kern="1200" baseline="0" dirty="0" smtClean="0">
                <a:solidFill>
                  <a:schemeClr val="tx1"/>
                </a:solidFill>
                <a:effectLst/>
                <a:latin typeface="Arial" pitchFamily="34" charset="0"/>
                <a:ea typeface="+mn-ea"/>
                <a:cs typeface="+mn-cs"/>
              </a:rPr>
              <a:t>TB in the lungs or throat, known as pulmonary TB, is infectious until it is treated. TB  can also affect any other part of the body, though this ‘non-pulmonary TB’ is never infectious. </a:t>
            </a:r>
            <a:endParaRPr lang="en-GB" sz="1200" kern="1200" baseline="0" dirty="0" smtClean="0">
              <a:solidFill>
                <a:schemeClr val="tx1"/>
              </a:solidFill>
              <a:effectLst/>
              <a:latin typeface="Arial" pitchFamily="34" charset="0"/>
              <a:ea typeface="+mn-ea"/>
              <a:cs typeface="+mn-cs"/>
            </a:endParaRPr>
          </a:p>
          <a:p>
            <a:endParaRPr lang="en-GB" sz="1200" kern="1200" dirty="0" smtClean="0">
              <a:solidFill>
                <a:schemeClr val="tx1"/>
              </a:solidFill>
              <a:effectLst/>
              <a:latin typeface="Arial" pitchFamily="34" charset="0"/>
              <a:ea typeface="+mn-ea"/>
              <a:cs typeface="+mn-cs"/>
            </a:endParaRPr>
          </a:p>
          <a:p>
            <a:pPr eaLnBrk="1" hangingPunct="1">
              <a:spcBef>
                <a:spcPct val="0"/>
              </a:spcBef>
            </a:pPr>
            <a:endParaRPr lang="en-GB" altLang="en-US" dirty="0" smtClean="0">
              <a:latin typeface="Arial" charset="0"/>
            </a:endParaRPr>
          </a:p>
          <a:p>
            <a:pPr eaLnBrk="1" hangingPunct="1">
              <a:spcBef>
                <a:spcPct val="0"/>
              </a:spcBef>
            </a:pPr>
            <a:endParaRPr lang="en-GB" altLang="en-US" baseline="0" dirty="0" smtClean="0">
              <a:latin typeface="Arial" charset="0"/>
            </a:endParaRPr>
          </a:p>
          <a:p>
            <a:pPr eaLnBrk="1" hangingPunct="1">
              <a:spcBef>
                <a:spcPct val="0"/>
              </a:spcBef>
            </a:pPr>
            <a:endParaRPr lang="en-GB" altLang="en-US" dirty="0" smtClean="0">
              <a:latin typeface="Arial"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50D50D3-780E-44E1-B5FC-88327CD81CFE}" type="slidenum">
              <a:rPr lang="en-GB" altLang="en-US" smtClean="0">
                <a:solidFill>
                  <a:prstClr val="black"/>
                </a:solidFill>
              </a:rPr>
              <a:pPr eaLnBrk="1" hangingPunct="1">
                <a:spcBef>
                  <a:spcPct val="0"/>
                </a:spcBef>
              </a:pPr>
              <a:t>13</a:t>
            </a:fld>
            <a:endParaRPr lang="en-GB" altLang="en-US"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0" dirty="0" smtClean="0">
                <a:latin typeface="Arial" charset="0"/>
              </a:rPr>
              <a:t/>
            </a:r>
            <a:br>
              <a:rPr lang="en-GB" altLang="en-US" b="0" dirty="0" smtClean="0">
                <a:latin typeface="Arial" charset="0"/>
              </a:rPr>
            </a:br>
            <a:r>
              <a:rPr lang="en-GB" altLang="en-US" dirty="0" smtClean="0">
                <a:latin typeface="Arial" charset="0"/>
              </a:rPr>
              <a:t>These are the most common symptoms of TB.</a:t>
            </a:r>
            <a:r>
              <a:rPr lang="en-GB" altLang="en-US" baseline="0" dirty="0" smtClean="0">
                <a:latin typeface="Arial" charset="0"/>
              </a:rPr>
              <a:t> </a:t>
            </a:r>
            <a:r>
              <a:rPr lang="en-GB" altLang="en-US" i="1" baseline="0" dirty="0" smtClean="0">
                <a:latin typeface="Arial" charset="0"/>
              </a:rPr>
              <a:t>Talk through them. </a:t>
            </a:r>
            <a:endParaRPr lang="en-GB" altLang="en-US" i="1" dirty="0" smtClean="0">
              <a:latin typeface="Arial" charset="0"/>
            </a:endParaRPr>
          </a:p>
          <a:p>
            <a:pPr eaLnBrk="1" hangingPunct="1">
              <a:spcBef>
                <a:spcPct val="0"/>
              </a:spcBef>
            </a:pPr>
            <a:endParaRPr lang="en-GB" altLang="en-US" dirty="0" smtClean="0">
              <a:latin typeface="Arial" charset="0"/>
            </a:endParaRPr>
          </a:p>
          <a:p>
            <a:pPr eaLnBrk="1" hangingPunct="1">
              <a:spcBef>
                <a:spcPct val="0"/>
              </a:spcBef>
            </a:pPr>
            <a:r>
              <a:rPr lang="en-GB" altLang="en-US" dirty="0" smtClean="0">
                <a:latin typeface="Arial" charset="0"/>
              </a:rPr>
              <a:t>However, symptoms can vary and people may not get all of them. They may only get one or two of these symptoms. People can also have TB without having a cough</a:t>
            </a:r>
            <a:r>
              <a:rPr lang="en-GB" altLang="en-US" baseline="0" dirty="0" smtClean="0">
                <a:latin typeface="Arial" charset="0"/>
              </a:rPr>
              <a:t> as a symptom. </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8124601-A351-4399-80EB-3B6C624C826A}" type="slidenum">
              <a:rPr lang="en-GB" altLang="en-US" smtClean="0">
                <a:solidFill>
                  <a:prstClr val="black"/>
                </a:solidFill>
              </a:rPr>
              <a:pPr eaLnBrk="1" hangingPunct="1">
                <a:spcBef>
                  <a:spcPct val="0"/>
                </a:spcBef>
              </a:pPr>
              <a:t>14</a:t>
            </a:fld>
            <a:endParaRPr lang="en-GB" altLang="en-US" smtClean="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1200" kern="1200" dirty="0" smtClean="0">
                <a:solidFill>
                  <a:schemeClr val="tx1"/>
                </a:solidFill>
                <a:effectLst/>
                <a:latin typeface="Arial" pitchFamily="34" charset="0"/>
                <a:ea typeface="+mn-ea"/>
                <a:cs typeface="+mn-cs"/>
              </a:rPr>
              <a:t>The </a:t>
            </a:r>
            <a:r>
              <a:rPr lang="en-GB" sz="1200" b="1" kern="1200" dirty="0" smtClean="0">
                <a:solidFill>
                  <a:schemeClr val="tx1"/>
                </a:solidFill>
                <a:effectLst/>
                <a:latin typeface="Arial" pitchFamily="34" charset="0"/>
                <a:ea typeface="+mn-ea"/>
                <a:cs typeface="+mn-cs"/>
              </a:rPr>
              <a:t>only</a:t>
            </a:r>
            <a:r>
              <a:rPr lang="en-GB" sz="1200" kern="1200" dirty="0" smtClean="0">
                <a:solidFill>
                  <a:schemeClr val="tx1"/>
                </a:solidFill>
                <a:effectLst/>
                <a:latin typeface="Arial" pitchFamily="34" charset="0"/>
                <a:ea typeface="+mn-ea"/>
                <a:cs typeface="+mn-cs"/>
              </a:rPr>
              <a:t> way the TB bacteria can get into your body is by breathing it in. </a:t>
            </a:r>
            <a:r>
              <a:rPr lang="en-US" altLang="en-US" baseline="0" dirty="0" smtClean="0">
                <a:latin typeface="Arial" charset="0"/>
              </a:rPr>
              <a:t>TB is spread when somebody with infectious TB coughs or sneezes</a:t>
            </a:r>
            <a:r>
              <a:rPr lang="en-GB" altLang="en-US" baseline="0" dirty="0" smtClean="0">
                <a:latin typeface="Arial" charset="0"/>
              </a:rPr>
              <a:t>.</a:t>
            </a:r>
            <a:endParaRPr lang="en-US" altLang="en-US" baseline="0" dirty="0" smtClean="0">
              <a:latin typeface="Arial" charset="0"/>
            </a:endParaRPr>
          </a:p>
          <a:p>
            <a:pPr eaLnBrk="1" hangingPunct="1">
              <a:spcBef>
                <a:spcPct val="0"/>
              </a:spcBef>
            </a:pPr>
            <a:endParaRPr lang="en-US" altLang="en-US" baseline="0" dirty="0" smtClean="0">
              <a:latin typeface="Arial" charset="0"/>
            </a:endParaRPr>
          </a:p>
          <a:p>
            <a:pPr eaLnBrk="1" hangingPunct="1">
              <a:spcBef>
                <a:spcPct val="0"/>
              </a:spcBef>
            </a:pPr>
            <a:r>
              <a:rPr lang="en-US" altLang="en-US" baseline="0" dirty="0" smtClean="0">
                <a:latin typeface="Arial" charset="0"/>
              </a:rPr>
              <a:t>In order to become infected you would usually need to have long and close contact with somebody. This is why TB is passed more easily in living and working spaces.</a:t>
            </a:r>
          </a:p>
          <a:p>
            <a:pPr eaLnBrk="1" hangingPunct="1">
              <a:spcBef>
                <a:spcPct val="0"/>
              </a:spcBef>
            </a:pPr>
            <a:endParaRPr lang="en-US" altLang="en-US" baseline="0" dirty="0" smtClean="0">
              <a:latin typeface="Arial" charset="0"/>
            </a:endParaRPr>
          </a:p>
          <a:p>
            <a:pPr eaLnBrk="1" hangingPunct="1">
              <a:spcBef>
                <a:spcPct val="0"/>
              </a:spcBef>
            </a:pPr>
            <a:r>
              <a:rPr lang="en-US" altLang="en-US" baseline="0" dirty="0" smtClean="0">
                <a:latin typeface="Arial" charset="0"/>
              </a:rPr>
              <a:t>There are lots of common myths around how TB is spread: it is NOT spread through spitting, or sharing surfaces or things like cups and cutlery.</a:t>
            </a:r>
            <a:endParaRPr lang="en-GB" altLang="en-US" dirty="0" smtClean="0">
              <a:latin typeface="Arial" charset="0"/>
            </a:endParaRPr>
          </a:p>
          <a:p>
            <a:pPr eaLnBrk="1" hangingPunct="1">
              <a:spcBef>
                <a:spcPct val="0"/>
              </a:spcBef>
            </a:pPr>
            <a:endParaRPr lang="en-GB" altLang="en-US" dirty="0" smtClean="0">
              <a:latin typeface="Arial" charset="0"/>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5F1A8AD-ECC2-4337-BEC5-BA66BC0A01AF}" type="slidenum">
              <a:rPr lang="en-GB" altLang="en-US" smtClean="0">
                <a:solidFill>
                  <a:prstClr val="black"/>
                </a:solidFill>
              </a:rPr>
              <a:pPr eaLnBrk="1" hangingPunct="1">
                <a:spcBef>
                  <a:spcPct val="0"/>
                </a:spcBef>
              </a:pPr>
              <a:t>15</a:t>
            </a:fld>
            <a:endParaRPr lang="en-GB" altLang="en-US" smtClean="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Arial" pitchFamily="34" charset="0"/>
                <a:ea typeface="+mn-ea"/>
                <a:cs typeface="+mn-cs"/>
              </a:rPr>
              <a:t>If you breathe in TB bacteria, one of three things will happen:</a:t>
            </a:r>
          </a:p>
          <a:p>
            <a:pPr lvl="0"/>
            <a:r>
              <a:rPr lang="en-GB" sz="1200" kern="1200" dirty="0" smtClean="0">
                <a:solidFill>
                  <a:schemeClr val="tx1"/>
                </a:solidFill>
                <a:effectLst/>
                <a:latin typeface="Arial" pitchFamily="34" charset="0"/>
                <a:ea typeface="+mn-ea"/>
                <a:cs typeface="+mn-cs"/>
              </a:rPr>
              <a:t>1) your body kills off the TB bacteria – they cannot harm you now or in the future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Arial" pitchFamily="34" charset="0"/>
                <a:ea typeface="+mn-ea"/>
                <a:cs typeface="+mn-cs"/>
              </a:rPr>
              <a:t>2) </a:t>
            </a:r>
            <a:r>
              <a:rPr lang="en-GB" sz="1200" kern="1200" dirty="0" smtClean="0">
                <a:solidFill>
                  <a:schemeClr val="tx1"/>
                </a:solidFill>
                <a:effectLst/>
                <a:latin typeface="Arial" pitchFamily="34" charset="0"/>
                <a:ea typeface="+mn-ea"/>
                <a:cs typeface="+mn-cs"/>
              </a:rPr>
              <a:t>he TB bacteria remain asleep in your body – this is called ‘latent TB’ –</a:t>
            </a:r>
            <a:r>
              <a:rPr lang="en-GB" sz="1200" kern="1200" baseline="0" dirty="0" smtClean="0">
                <a:solidFill>
                  <a:schemeClr val="tx1"/>
                </a:solidFill>
                <a:effectLst/>
                <a:latin typeface="Arial" pitchFamily="34" charset="0"/>
                <a:ea typeface="+mn-ea"/>
                <a:cs typeface="+mn-cs"/>
              </a:rPr>
              <a:t> </a:t>
            </a:r>
            <a:r>
              <a:rPr lang="en-GB" sz="1200" kern="1200" dirty="0" smtClean="0">
                <a:solidFill>
                  <a:schemeClr val="tx1"/>
                </a:solidFill>
                <a:effectLst/>
                <a:latin typeface="Arial" pitchFamily="34" charset="0"/>
                <a:ea typeface="+mn-ea"/>
                <a:cs typeface="+mn-cs"/>
              </a:rPr>
              <a:t>your immune system keeps the bacteria under control, but they could wake up</a:t>
            </a:r>
            <a:r>
              <a:rPr lang="en-GB" sz="1200" kern="1200" baseline="0" dirty="0" smtClean="0">
                <a:solidFill>
                  <a:schemeClr val="tx1"/>
                </a:solidFill>
                <a:effectLst/>
                <a:latin typeface="Arial" pitchFamily="34" charset="0"/>
                <a:ea typeface="+mn-ea"/>
                <a:cs typeface="+mn-cs"/>
              </a:rPr>
              <a:t> at any time to cause illness.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Arial" pitchFamily="34" charset="0"/>
                <a:ea typeface="+mn-ea"/>
                <a:cs typeface="+mn-cs"/>
              </a:rPr>
              <a:t>3) </a:t>
            </a:r>
            <a:r>
              <a:rPr lang="en-GB" sz="1200" kern="1200" dirty="0" smtClean="0">
                <a:solidFill>
                  <a:schemeClr val="tx1"/>
                </a:solidFill>
                <a:effectLst/>
                <a:latin typeface="Arial" pitchFamily="34" charset="0"/>
                <a:ea typeface="+mn-ea"/>
                <a:cs typeface="+mn-cs"/>
              </a:rPr>
              <a:t>the </a:t>
            </a:r>
            <a:r>
              <a:rPr lang="en-GB" sz="1200" kern="1200" dirty="0" smtClean="0">
                <a:solidFill>
                  <a:schemeClr val="tx1"/>
                </a:solidFill>
                <a:effectLst/>
                <a:latin typeface="Arial" pitchFamily="34" charset="0"/>
                <a:ea typeface="+mn-ea"/>
                <a:cs typeface="+mn-cs"/>
              </a:rPr>
              <a:t>TB bacteria make you ill and you develop symptoms over the following weeks or months – this is called ‘active TB</a:t>
            </a:r>
            <a:r>
              <a:rPr lang="en-GB" sz="1200" kern="1200" dirty="0" smtClean="0">
                <a:solidFill>
                  <a:schemeClr val="tx1"/>
                </a:solidFill>
                <a:effectLst/>
                <a:latin typeface="Arial" pitchFamily="34" charset="0"/>
                <a:ea typeface="+mn-ea"/>
                <a:cs typeface="+mn-cs"/>
              </a:rPr>
              <a:t>’</a:t>
            </a:r>
            <a:endParaRPr lang="en-GB" sz="1200" kern="1200" dirty="0" smtClean="0">
              <a:solidFill>
                <a:schemeClr val="tx1"/>
              </a:solidFill>
              <a:effectLst/>
              <a:latin typeface="Arial" pitchFamily="34"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fld id="{631540DE-95D2-410C-BAA2-25700C0D05E6}"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xmlns="" val="8984348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smtClean="0">
                <a:latin typeface="Arial" charset="0"/>
              </a:rPr>
              <a:t>Questions for </a:t>
            </a:r>
            <a:r>
              <a:rPr lang="en-US" altLang="en-US" b="1" baseline="0" dirty="0" smtClean="0">
                <a:latin typeface="Arial" charset="0"/>
              </a:rPr>
              <a:t>group participant discussion: </a:t>
            </a:r>
            <a:r>
              <a:rPr lang="en-US" altLang="en-US" dirty="0" smtClean="0">
                <a:latin typeface="Arial" charset="0"/>
              </a:rPr>
              <a:t>Raise your hand if you had heard of latent TB before you</a:t>
            </a:r>
            <a:r>
              <a:rPr lang="en-US" altLang="en-US" baseline="0" dirty="0" smtClean="0">
                <a:latin typeface="Arial" charset="0"/>
              </a:rPr>
              <a:t> were invited to this session? </a:t>
            </a:r>
            <a:endParaRPr lang="en-US" altLang="en-US" dirty="0" smtClean="0">
              <a:latin typeface="Arial" charset="0"/>
            </a:endParaRPr>
          </a:p>
          <a:p>
            <a:pPr eaLnBrk="1" hangingPunct="1">
              <a:spcBef>
                <a:spcPct val="0"/>
              </a:spcBef>
            </a:pPr>
            <a:endParaRPr lang="en-US" altLang="en-US" dirty="0" smtClean="0">
              <a:latin typeface="Arial" charset="0"/>
            </a:endParaRPr>
          </a:p>
          <a:p>
            <a:pPr eaLnBrk="1" hangingPunct="1">
              <a:spcBef>
                <a:spcPct val="0"/>
              </a:spcBef>
            </a:pPr>
            <a:r>
              <a:rPr lang="en-US" altLang="en-US" dirty="0" smtClean="0">
                <a:latin typeface="Arial" charset="0"/>
              </a:rPr>
              <a:t>This section will cover latent TB in a more depth, as</a:t>
            </a:r>
            <a:r>
              <a:rPr lang="en-US" altLang="en-US" baseline="0" dirty="0" smtClean="0">
                <a:latin typeface="Arial" charset="0"/>
              </a:rPr>
              <a:t> the NHS and Public Health England are focusing on latent TB in order to reduce cases of the illness in England</a:t>
            </a:r>
            <a:endParaRPr lang="en-GB" altLang="en-US" dirty="0" smtClean="0">
              <a:latin typeface="Arial" charset="0"/>
            </a:endParaRPr>
          </a:p>
          <a:p>
            <a:pPr eaLnBrk="1" hangingPunct="1">
              <a:spcBef>
                <a:spcPct val="0"/>
              </a:spcBef>
            </a:pPr>
            <a:endParaRPr lang="en-GB" altLang="en-US" dirty="0" smtClean="0">
              <a:latin typeface="Arial" charset="0"/>
            </a:endParaRP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B9C0791-5478-4835-941A-DE67D9C131B8}" type="slidenum">
              <a:rPr lang="en-GB" altLang="en-US" smtClean="0">
                <a:solidFill>
                  <a:prstClr val="black"/>
                </a:solidFill>
              </a:rPr>
              <a:pPr eaLnBrk="1" hangingPunct="1">
                <a:spcBef>
                  <a:spcPct val="0"/>
                </a:spcBef>
              </a:pPr>
              <a:t>17</a:t>
            </a:fld>
            <a:endParaRPr lang="en-GB" altLang="en-US"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b="0" baseline="0" dirty="0" smtClean="0">
                <a:latin typeface="Arial" charset="0"/>
              </a:rPr>
              <a:t>Recap on latent TB: </a:t>
            </a:r>
          </a:p>
          <a:p>
            <a:pPr eaLnBrk="1" hangingPunct="1">
              <a:spcBef>
                <a:spcPct val="0"/>
              </a:spcBef>
            </a:pPr>
            <a:endParaRPr lang="en-GB" altLang="en-US" b="0" baseline="0" dirty="0" smtClean="0">
              <a:latin typeface="Arial" charset="0"/>
            </a:endParaRPr>
          </a:p>
          <a:p>
            <a:pPr indent="-180000" eaLnBrk="1" hangingPunct="1">
              <a:spcBef>
                <a:spcPct val="0"/>
              </a:spcBef>
              <a:buFont typeface="Arial" pitchFamily="34" charset="0"/>
              <a:buChar char="•"/>
            </a:pPr>
            <a:r>
              <a:rPr lang="en-GB" altLang="en-US" b="0" baseline="0" dirty="0" smtClean="0">
                <a:latin typeface="Arial" charset="0"/>
              </a:rPr>
              <a:t>Caused by bacteria in the body that </a:t>
            </a:r>
            <a:r>
              <a:rPr lang="en-US" altLang="en-US" baseline="0" dirty="0" smtClean="0">
                <a:latin typeface="Arial" charset="0"/>
              </a:rPr>
              <a:t>are being kept under control by the immune system - effectively ‘sleeping’. </a:t>
            </a:r>
          </a:p>
          <a:p>
            <a:pPr indent="-180000" eaLnBrk="1" hangingPunct="1">
              <a:spcBef>
                <a:spcPct val="0"/>
              </a:spcBef>
              <a:buFont typeface="Arial" pitchFamily="34" charset="0"/>
              <a:buChar char="•"/>
            </a:pPr>
            <a:endParaRPr lang="en-US" altLang="en-US" baseline="0" dirty="0" smtClean="0">
              <a:latin typeface="Arial" charset="0"/>
            </a:endParaRPr>
          </a:p>
          <a:p>
            <a:pPr indent="-180000" eaLnBrk="1" hangingPunct="1">
              <a:spcBef>
                <a:spcPct val="0"/>
              </a:spcBef>
              <a:buFont typeface="Arial" pitchFamily="34" charset="0"/>
              <a:buChar char="•"/>
            </a:pPr>
            <a:r>
              <a:rPr lang="en-US" altLang="en-US" baseline="0" dirty="0" smtClean="0">
                <a:latin typeface="Arial" charset="0"/>
              </a:rPr>
              <a:t>Latent TB is NOT infectious and does NOT cause symptoms. However, the bacteria could wake up at any time causing ‘active TB’ illness. </a:t>
            </a:r>
          </a:p>
          <a:p>
            <a:pPr eaLnBrk="1" hangingPunct="1">
              <a:spcBef>
                <a:spcPct val="0"/>
              </a:spcBef>
            </a:pPr>
            <a:endParaRPr lang="en-US" altLang="en-US" baseline="0" dirty="0" smtClean="0">
              <a:latin typeface="Arial" charset="0"/>
            </a:endParaRPr>
          </a:p>
          <a:p>
            <a:pPr eaLnBrk="1" hangingPunct="1">
              <a:spcBef>
                <a:spcPct val="0"/>
              </a:spcBef>
            </a:pPr>
            <a:r>
              <a:rPr lang="en-GB" altLang="en-US" baseline="0" dirty="0" smtClean="0">
                <a:latin typeface="Arial" charset="0"/>
              </a:rPr>
              <a:t>Introduce latent TB animation</a:t>
            </a:r>
            <a:endParaRPr lang="en-GB" altLang="en-US" dirty="0" smtClean="0">
              <a:latin typeface="Arial" charset="0"/>
            </a:endParaRPr>
          </a:p>
          <a:p>
            <a:pPr eaLnBrk="1" hangingPunct="1">
              <a:spcBef>
                <a:spcPct val="0"/>
              </a:spcBef>
            </a:pPr>
            <a:endParaRPr lang="en-GB" altLang="en-US" dirty="0" smtClean="0">
              <a:latin typeface="Arial"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50D50D3-780E-44E1-B5FC-88327CD81CFE}" type="slidenum">
              <a:rPr lang="en-GB" altLang="en-US" smtClean="0">
                <a:solidFill>
                  <a:prstClr val="black"/>
                </a:solidFill>
              </a:rPr>
              <a:pPr eaLnBrk="1" hangingPunct="1">
                <a:spcBef>
                  <a:spcPct val="0"/>
                </a:spcBef>
              </a:pPr>
              <a:t>18</a:t>
            </a:fld>
            <a:endParaRPr lang="en-GB" altLang="en-US" smtClean="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smtClean="0">
                <a:solidFill>
                  <a:srgbClr val="FF0000"/>
                </a:solidFill>
                <a:latin typeface="Arial" charset="0"/>
              </a:rPr>
              <a:t>Click image to play </a:t>
            </a:r>
            <a:r>
              <a:rPr lang="en-GB" altLang="en-US" smtClean="0">
                <a:solidFill>
                  <a:srgbClr val="FF0000"/>
                </a:solidFill>
                <a:latin typeface="Arial" charset="0"/>
              </a:rPr>
              <a:t>video file</a:t>
            </a:r>
            <a:endParaRPr lang="en-GB" altLang="en-US" dirty="0" smtClean="0">
              <a:solidFill>
                <a:srgbClr val="FF0000"/>
              </a:solidFill>
              <a:latin typeface="Arial" charset="0"/>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1F8A822-EA74-404F-968A-AD1077504EB7}" type="slidenum">
              <a:rPr lang="en-GB" altLang="en-US" smtClean="0">
                <a:solidFill>
                  <a:prstClr val="black"/>
                </a:solidFill>
              </a:rPr>
              <a:pPr eaLnBrk="1" hangingPunct="1">
                <a:spcBef>
                  <a:spcPct val="0"/>
                </a:spcBef>
              </a:pPr>
              <a:t>19</a:t>
            </a:fld>
            <a:endParaRPr lang="en-GB" altLang="en-US"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i="0" u="none" baseline="0" dirty="0" smtClean="0">
                <a:latin typeface="Arial" charset="0"/>
              </a:rPr>
              <a:t>Explain about the </a:t>
            </a:r>
            <a:r>
              <a:rPr lang="en-US" altLang="en-US" b="0" i="0" u="none" baseline="0" dirty="0" err="1" smtClean="0">
                <a:latin typeface="Arial" charset="0"/>
              </a:rPr>
              <a:t>programme</a:t>
            </a:r>
            <a:r>
              <a:rPr lang="en-US" altLang="en-US" b="0" i="0" u="none" baseline="0" dirty="0" smtClean="0">
                <a:latin typeface="Arial" charset="0"/>
              </a:rPr>
              <a:t> and why have you asked these individuals to attend. </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a:t>
            </a:fld>
            <a:endParaRPr lang="en-GB" altLang="en-US" smtClean="0">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smtClean="0">
                <a:latin typeface="Arial" charset="0"/>
              </a:rPr>
              <a:t>These key facts emphasise how widespread latent TB is and why addressing it is seen as key to TB eradication in the UK:</a:t>
            </a:r>
          </a:p>
          <a:p>
            <a:endParaRPr lang="en-US" altLang="en-US" baseline="0" dirty="0" smtClean="0">
              <a:latin typeface="Arial" charset="0"/>
            </a:endParaRPr>
          </a:p>
          <a:p>
            <a:pPr indent="-180000">
              <a:buFont typeface="Arial" pitchFamily="34" charset="0"/>
              <a:buChar char="•"/>
            </a:pPr>
            <a:r>
              <a:rPr lang="en-US" altLang="en-US" baseline="0" dirty="0" smtClean="0">
                <a:latin typeface="Arial" charset="0"/>
              </a:rPr>
              <a:t>a quarter of the world’s population have latent TB – but few of them know it</a:t>
            </a:r>
          </a:p>
          <a:p>
            <a:pPr indent="-180000">
              <a:buFont typeface="Arial" pitchFamily="34" charset="0"/>
              <a:buChar char="•"/>
            </a:pPr>
            <a:r>
              <a:rPr lang="en-US" altLang="en-US" dirty="0" smtClean="0">
                <a:latin typeface="Arial" charset="0"/>
              </a:rPr>
              <a:t>72%</a:t>
            </a:r>
            <a:r>
              <a:rPr lang="en-US" altLang="en-US" baseline="0" dirty="0" smtClean="0">
                <a:latin typeface="Arial" charset="0"/>
              </a:rPr>
              <a:t> of people who fall ill with active TB in England were born overseas – the majority had latent TB before they settled in the UK</a:t>
            </a:r>
          </a:p>
          <a:p>
            <a:pPr indent="-180000">
              <a:buFont typeface="Arial" pitchFamily="34" charset="0"/>
              <a:buChar char="•"/>
            </a:pPr>
            <a:r>
              <a:rPr lang="en-US" altLang="en-US" baseline="0" dirty="0" smtClean="0">
                <a:latin typeface="Arial" charset="0"/>
              </a:rPr>
              <a:t>75% of TB in the UK is caused by latent TB waking up and causing illness</a:t>
            </a:r>
          </a:p>
          <a:p>
            <a:endParaRPr lang="en-US" altLang="en-US" baseline="0" dirty="0" smtClean="0">
              <a:latin typeface="Arial" charset="0"/>
            </a:endParaRPr>
          </a:p>
          <a:p>
            <a:r>
              <a:rPr lang="en-US" altLang="en-US" baseline="0" dirty="0" smtClean="0">
                <a:latin typeface="Arial" charset="0"/>
              </a:rPr>
              <a:t>The good news is that we can test for latent TB and treat it with antibiotics to reduce the chance of it causing illness.</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F3F3AB5-908D-42E9-B06F-6188A8EA7065}" type="slidenum">
              <a:rPr lang="en-GB" altLang="en-US" smtClean="0">
                <a:solidFill>
                  <a:prstClr val="black"/>
                </a:solidFill>
              </a:rPr>
              <a:pPr eaLnBrk="1" hangingPunct="1">
                <a:spcBef>
                  <a:spcPct val="0"/>
                </a:spcBef>
              </a:pPr>
              <a:t>20</a:t>
            </a:fld>
            <a:endParaRPr lang="en-GB" altLang="en-US" dirty="0" smtClean="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r>
              <a:rPr lang="en-US" altLang="en-US" dirty="0" smtClean="0">
                <a:latin typeface="Arial" charset="0"/>
              </a:rPr>
              <a:t>On average, there is a </a:t>
            </a:r>
            <a:r>
              <a:rPr lang="en-US" altLang="en-US" baseline="0" dirty="0" smtClean="0">
                <a:latin typeface="Arial" charset="0"/>
              </a:rPr>
              <a:t>1 in 10 chance that someone with latent TB will fall ill with active TB. However, this becomes more likely if someone’s immune system comes under pressure from stress or other illness. </a:t>
            </a:r>
          </a:p>
          <a:p>
            <a:pPr marL="171450" indent="-171450">
              <a:buFont typeface="Arial" panose="020B0604020202020204" pitchFamily="34" charset="0"/>
              <a:buNone/>
            </a:pPr>
            <a:endParaRPr lang="en-US" altLang="en-US" baseline="0" dirty="0" smtClean="0">
              <a:latin typeface="Arial" charset="0"/>
            </a:endParaRPr>
          </a:p>
          <a:p>
            <a:pPr marL="171450" indent="-171450">
              <a:buFont typeface="Arial" panose="020B0604020202020204" pitchFamily="34" charset="0"/>
              <a:buNone/>
            </a:pPr>
            <a:r>
              <a:rPr lang="en-US" altLang="en-US" b="1" baseline="0" dirty="0" smtClean="0">
                <a:latin typeface="Arial" charset="0"/>
              </a:rPr>
              <a:t>This is why latent TB is more likely to cause illness in people who have recently settled in the UK – moving country is stressful</a:t>
            </a:r>
          </a:p>
          <a:p>
            <a:endParaRPr lang="en-US" altLang="en-US" baseline="0" dirty="0" smtClean="0">
              <a:latin typeface="Arial" charset="0"/>
            </a:endParaRPr>
          </a:p>
          <a:p>
            <a:r>
              <a:rPr lang="en-US" altLang="en-US" dirty="0" smtClean="0">
                <a:latin typeface="Arial" charset="0"/>
              </a:rPr>
              <a:t>Fortunately, a free latent TB test is now available</a:t>
            </a:r>
            <a:r>
              <a:rPr lang="en-US" altLang="en-US" baseline="0" dirty="0" smtClean="0">
                <a:latin typeface="Arial" charset="0"/>
              </a:rPr>
              <a:t> for people who are at greatest risk from TB.</a:t>
            </a:r>
          </a:p>
          <a:p>
            <a:endParaRPr lang="en-US" altLang="en-US" baseline="0" dirty="0" smtClean="0">
              <a:latin typeface="Arial" charset="0"/>
            </a:endParaRPr>
          </a:p>
          <a:p>
            <a:r>
              <a:rPr lang="en-US" altLang="en-US" baseline="0" dirty="0" smtClean="0">
                <a:latin typeface="Arial" charset="0"/>
              </a:rPr>
              <a:t>Someone with a positive test:</a:t>
            </a:r>
          </a:p>
          <a:p>
            <a:pPr marL="171450" indent="-171450">
              <a:buFont typeface="Arial" pitchFamily="34" charset="0"/>
              <a:buChar char="•"/>
            </a:pPr>
            <a:r>
              <a:rPr lang="en-US" altLang="en-US" baseline="0" dirty="0" smtClean="0">
                <a:latin typeface="Arial" charset="0"/>
              </a:rPr>
              <a:t>may choose to get treated – to reduce their risk of developing active TB</a:t>
            </a:r>
          </a:p>
          <a:p>
            <a:pPr marL="171450" indent="-171450">
              <a:buFont typeface="Arial" pitchFamily="34" charset="0"/>
              <a:buChar char="•"/>
            </a:pPr>
            <a:r>
              <a:rPr lang="en-US" altLang="en-US" baseline="0" dirty="0" smtClean="0">
                <a:latin typeface="Arial" charset="0"/>
              </a:rPr>
              <a:t>may choose not to get treated – but has the information they need to take action quickly if they develop TB symptoms</a:t>
            </a:r>
            <a:endParaRPr lang="en-GB" altLang="en-US" dirty="0" smtClean="0">
              <a:latin typeface="Arial" charset="0"/>
            </a:endParaRPr>
          </a:p>
          <a:p>
            <a:pPr marL="457200" lvl="1" indent="0">
              <a:buFont typeface="Arial" panose="020B0604020202020204" pitchFamily="34" charset="0"/>
              <a:buNone/>
            </a:pPr>
            <a:endParaRPr lang="en-GB" altLang="en-US" dirty="0" smtClean="0">
              <a:latin typeface="Arial" charset="0"/>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25E790E-F9CA-43F8-8443-1E71FE8407A8}" type="slidenum">
              <a:rPr lang="en-GB" altLang="en-US" smtClean="0">
                <a:solidFill>
                  <a:prstClr val="black"/>
                </a:solidFill>
              </a:rPr>
              <a:pPr eaLnBrk="1" hangingPunct="1">
                <a:spcBef>
                  <a:spcPct val="0"/>
                </a:spcBef>
              </a:pPr>
              <a:t>21</a:t>
            </a:fld>
            <a:endParaRPr lang="en-GB" altLang="en-US" dirty="0" smtClean="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dirty="0" smtClean="0">
                <a:latin typeface="Arial" charset="0"/>
              </a:rPr>
              <a:t>This table </a:t>
            </a:r>
            <a:r>
              <a:rPr lang="en-US" altLang="en-US" b="0" dirty="0" err="1" smtClean="0">
                <a:latin typeface="Arial" charset="0"/>
              </a:rPr>
              <a:t>summarises</a:t>
            </a:r>
            <a:r>
              <a:rPr lang="en-US" altLang="en-US" b="0" dirty="0" smtClean="0">
                <a:latin typeface="Arial" charset="0"/>
              </a:rPr>
              <a:t> the key differences between active and latent TB:</a:t>
            </a:r>
            <a:endParaRPr lang="en-US" altLang="en-US" b="0" baseline="0" dirty="0" smtClean="0">
              <a:latin typeface="Arial" charset="0"/>
            </a:endParaRPr>
          </a:p>
          <a:p>
            <a:endParaRPr lang="en-US" altLang="en-US" b="0" baseline="0" dirty="0" smtClean="0">
              <a:latin typeface="Arial" charset="0"/>
            </a:endParaRPr>
          </a:p>
          <a:p>
            <a:r>
              <a:rPr lang="en-US" altLang="en-US" b="0" baseline="0" dirty="0" smtClean="0">
                <a:latin typeface="Arial" charset="0"/>
              </a:rPr>
              <a:t>Active TB causes damage to the body. People with active TB have symptoms and feel unwell.</a:t>
            </a:r>
          </a:p>
          <a:p>
            <a:r>
              <a:rPr lang="en-US" altLang="en-US" b="0" baseline="0" dirty="0" smtClean="0">
                <a:latin typeface="Arial" charset="0"/>
              </a:rPr>
              <a:t>Latent TB is asleep, causing no damage to the body. This is why you latent TB does not have symptoms.</a:t>
            </a:r>
          </a:p>
          <a:p>
            <a:endParaRPr lang="en-US" altLang="en-US" b="0" baseline="0" dirty="0" smtClean="0">
              <a:latin typeface="Arial" charset="0"/>
            </a:endParaRPr>
          </a:p>
          <a:p>
            <a:r>
              <a:rPr lang="en-US" altLang="en-US" b="0" baseline="0" dirty="0" smtClean="0">
                <a:latin typeface="Arial" charset="0"/>
              </a:rPr>
              <a:t>Active TB of the lungs or throat can be infectious: latent TB is never infectious. </a:t>
            </a:r>
          </a:p>
          <a:p>
            <a:endParaRPr lang="en-US" altLang="en-US" b="0" baseline="0" dirty="0" smtClean="0">
              <a:latin typeface="Arial" charset="0"/>
            </a:endParaRPr>
          </a:p>
          <a:p>
            <a:r>
              <a:rPr lang="en-US" altLang="en-US" b="0" baseline="0" dirty="0" smtClean="0">
                <a:latin typeface="Arial" charset="0"/>
              </a:rPr>
              <a:t>Both active and latent TB can be treated with antibiotics.  But treatment for active TB requires more antibiotics for a longer period of time. </a:t>
            </a:r>
          </a:p>
          <a:p>
            <a:endParaRPr lang="en-US" altLang="en-US" b="0" baseline="0" dirty="0" smtClean="0">
              <a:latin typeface="Arial" charset="0"/>
            </a:endParaRPr>
          </a:p>
          <a:p>
            <a:r>
              <a:rPr lang="en-US" altLang="en-US" b="0" baseline="0" dirty="0" smtClean="0">
                <a:latin typeface="Arial" charset="0"/>
              </a:rPr>
              <a:t>Just two weeks treatment is usually enough to stop and risk of passing an infectious form of TB on to others.</a:t>
            </a:r>
            <a:r>
              <a:rPr lang="en-GB" altLang="en-US" b="0" baseline="0" dirty="0" smtClean="0">
                <a:latin typeface="Arial" charset="0"/>
              </a:rPr>
              <a:t> Though it takes at least six months to be fully cured.</a:t>
            </a:r>
            <a:endParaRPr lang="en-GB" altLang="en-US" b="0" dirty="0" smtClean="0">
              <a:latin typeface="Arial" charset="0"/>
            </a:endParaRPr>
          </a:p>
          <a:p>
            <a:endParaRPr lang="en-GB" altLang="en-US" b="1" dirty="0" smtClean="0">
              <a:latin typeface="Arial"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0896388-2B27-425F-9448-B8517D236335}" type="slidenum">
              <a:rPr lang="en-GB" altLang="en-US" smtClean="0">
                <a:solidFill>
                  <a:prstClr val="black"/>
                </a:solidFill>
              </a:rPr>
              <a:pPr eaLnBrk="1" hangingPunct="1">
                <a:spcBef>
                  <a:spcPct val="0"/>
                </a:spcBef>
              </a:pPr>
              <a:t>22</a:t>
            </a:fld>
            <a:endParaRPr lang="en-GB" altLang="en-US" dirty="0" smtClean="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latin typeface="Arial" charset="0"/>
              </a:rPr>
              <a:t>People often</a:t>
            </a:r>
            <a:r>
              <a:rPr lang="en-US" altLang="en-US" baseline="0" dirty="0" smtClean="0">
                <a:latin typeface="Arial" charset="0"/>
              </a:rPr>
              <a:t> think that you do not need to be tested for latent TB if you have had a BCG or a clear chest x-ray. </a:t>
            </a:r>
          </a:p>
          <a:p>
            <a:endParaRPr lang="en-US" altLang="en-US" baseline="0" dirty="0" smtClean="0">
              <a:latin typeface="Arial" charset="0"/>
            </a:endParaRPr>
          </a:p>
          <a:p>
            <a:r>
              <a:rPr lang="en-US" altLang="en-US" baseline="0" dirty="0" smtClean="0">
                <a:latin typeface="Arial" charset="0"/>
              </a:rPr>
              <a:t>However, you can still develop TB after having the BCG vaccination and chest x-rays only look for active pulmonary TB.</a:t>
            </a:r>
          </a:p>
          <a:p>
            <a:endParaRPr lang="en-US" altLang="en-US" baseline="0" dirty="0" smtClean="0">
              <a:latin typeface="Arial" charset="0"/>
            </a:endParaRPr>
          </a:p>
          <a:p>
            <a:r>
              <a:rPr lang="en-US" altLang="en-US" baseline="0" dirty="0" smtClean="0">
                <a:latin typeface="Arial" charset="0"/>
              </a:rPr>
              <a:t>The only way to find latent TB is through a TB blood test or skin test. </a:t>
            </a:r>
            <a:endParaRPr lang="en-GB" altLang="en-US" dirty="0" smtClean="0">
              <a:latin typeface="Arial" charset="0"/>
            </a:endParaRP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01AF096-2B78-4702-8ECF-1D6DBA5140A9}" type="slidenum">
              <a:rPr lang="en-GB" altLang="en-US" smtClean="0">
                <a:solidFill>
                  <a:prstClr val="black"/>
                </a:solidFill>
              </a:rPr>
              <a:pPr eaLnBrk="1" hangingPunct="1">
                <a:spcBef>
                  <a:spcPct val="0"/>
                </a:spcBef>
              </a:pPr>
              <a:t>23</a:t>
            </a:fld>
            <a:endParaRPr lang="en-GB" altLang="en-US" dirty="0" smtClean="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Latent TB treatment </a:t>
            </a:r>
            <a:r>
              <a:rPr lang="en-US" baseline="0" dirty="0" smtClean="0"/>
              <a:t>protects your health, your loved ones and community. You will have the peace of mind of knowing that you are less likely to develop TB in the future and so won’t have important life events being disrupted by an unpleasant illness. </a:t>
            </a:r>
          </a:p>
          <a:p>
            <a:endParaRPr lang="en-US" baseline="0" dirty="0" smtClean="0"/>
          </a:p>
          <a:p>
            <a:r>
              <a:rPr lang="en-US" baseline="0" dirty="0" smtClean="0"/>
              <a:t>Knowing you have latent TB, even if you decide not to be treated, gives you the information you need to act quickly if you do develop possible TB symptoms.</a:t>
            </a:r>
          </a:p>
        </p:txBody>
      </p:sp>
      <p:sp>
        <p:nvSpPr>
          <p:cNvPr id="4" name="Slide Number Placeholder 3"/>
          <p:cNvSpPr>
            <a:spLocks noGrp="1"/>
          </p:cNvSpPr>
          <p:nvPr>
            <p:ph type="sldNum" sz="quarter" idx="10"/>
          </p:nvPr>
        </p:nvSpPr>
        <p:spPr/>
        <p:txBody>
          <a:bodyPr/>
          <a:lstStyle/>
          <a:p>
            <a:pPr>
              <a:defRPr/>
            </a:pPr>
            <a:fld id="{38038CF3-C035-4362-B646-D3C7DA0BB551}" type="slidenum">
              <a:rPr lang="en-GB" smtClean="0">
                <a:solidFill>
                  <a:prstClr val="black"/>
                </a:solidFill>
              </a:rPr>
              <a:pPr>
                <a:defRPr/>
              </a:pPr>
              <a:t>24</a:t>
            </a:fld>
            <a:endParaRPr lang="en-GB" dirty="0">
              <a:solidFill>
                <a:prstClr val="black"/>
              </a:solidFill>
            </a:endParaRPr>
          </a:p>
        </p:txBody>
      </p:sp>
    </p:spTree>
    <p:extLst>
      <p:ext uri="{BB962C8B-B14F-4D97-AF65-F5344CB8AC3E}">
        <p14:creationId xmlns:p14="http://schemas.microsoft.com/office/powerpoint/2010/main" xmlns="" val="1727542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dirty="0" smtClean="0"/>
              <a:t>Under the NHS England </a:t>
            </a:r>
            <a:r>
              <a:rPr lang="en-US" sz="1200" dirty="0" err="1" smtClean="0"/>
              <a:t>programme</a:t>
            </a:r>
            <a:r>
              <a:rPr lang="en-US" sz="1200" baseline="0" dirty="0" smtClean="0"/>
              <a:t> guidelines, free latent TB testing and treatment is available to anyone living in the UK who is: </a:t>
            </a:r>
          </a:p>
          <a:p>
            <a:pPr marL="0" marR="0" lvl="1" indent="18000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aged 16-35</a:t>
            </a:r>
          </a:p>
          <a:p>
            <a:pPr marL="0" marR="0" lvl="1" indent="18000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has spent six months or more in a country where TB is common (dark blue on the map)</a:t>
            </a:r>
          </a:p>
          <a:p>
            <a:pPr marL="0" marR="0" lvl="1" indent="18000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200" baseline="0" dirty="0" smtClean="0"/>
              <a:t>Settled in the UK in the last five years</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1200" baseline="0" dirty="0" smtClean="0"/>
          </a:p>
          <a:p>
            <a:r>
              <a:rPr lang="en-US" altLang="en-US" sz="1200" b="0" u="none" baseline="0" dirty="0" smtClean="0">
                <a:latin typeface="Arial" charset="0"/>
              </a:rPr>
              <a:t>If someone is worried about TB or latent TB and they don’t fit these criteria, then they can call their local TB nurse or talk to their GP. </a:t>
            </a:r>
          </a:p>
          <a:p>
            <a:endParaRPr lang="en-US" altLang="en-US" sz="1200"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25</a:t>
            </a:fld>
            <a:endParaRPr lang="en-GB" altLang="en-US" dirty="0" smtClean="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dirty="0" smtClean="0">
                <a:latin typeface="Arial" charset="0"/>
              </a:rPr>
              <a:t>Encourage all</a:t>
            </a:r>
            <a:r>
              <a:rPr lang="en-US" altLang="en-US" b="0" baseline="0" dirty="0" smtClean="0">
                <a:latin typeface="Arial" charset="0"/>
              </a:rPr>
              <a:t> new migrants to the UK to register with a GP – GP services are free to </a:t>
            </a:r>
            <a:r>
              <a:rPr lang="en-US" altLang="en-US" b="1" baseline="0" dirty="0" smtClean="0">
                <a:latin typeface="Arial" charset="0"/>
              </a:rPr>
              <a:t>everyone</a:t>
            </a:r>
            <a:r>
              <a:rPr lang="en-US" altLang="en-US" b="0" baseline="0" dirty="0" smtClean="0">
                <a:latin typeface="Arial" charset="0"/>
              </a:rPr>
              <a:t> living in the UK</a:t>
            </a:r>
          </a:p>
          <a:p>
            <a:endParaRPr lang="en-US" altLang="en-US" b="0" baseline="0" dirty="0" smtClean="0">
              <a:latin typeface="Arial" charset="0"/>
            </a:endParaRPr>
          </a:p>
          <a:p>
            <a:r>
              <a:rPr lang="en-US" sz="1200" baseline="0" dirty="0" smtClean="0"/>
              <a:t>People aged 16-35, from a country where TB is common, who settled in the UK in the last five years may receive an invitation for a latent TB test automatically from their GP – advise them it is a good idea to accept. If they don’t encourage them to ask their GP for a test.</a:t>
            </a:r>
          </a:p>
          <a:p>
            <a:endParaRPr lang="en-US" altLang="en-US" b="0" baseline="0" dirty="0" smtClean="0">
              <a:latin typeface="Arial" charset="0"/>
            </a:endParaRPr>
          </a:p>
          <a:p>
            <a:r>
              <a:rPr lang="en-US" altLang="en-US" b="0" baseline="0" dirty="0" smtClean="0">
                <a:latin typeface="Arial" charset="0"/>
              </a:rPr>
              <a:t>It is also good to talk to all community members about TB - to reduce stigma and help anyone affected to get help quickly</a:t>
            </a:r>
          </a:p>
          <a:p>
            <a:endParaRPr lang="en-US" altLang="en-US" b="0" baseline="0" dirty="0" smtClean="0">
              <a:latin typeface="Arial" charset="0"/>
            </a:endParaRPr>
          </a:p>
          <a:p>
            <a:r>
              <a:rPr lang="en-US" altLang="en-US" b="0" i="1" baseline="0" dirty="0" smtClean="0">
                <a:latin typeface="Arial" charset="0"/>
              </a:rPr>
              <a:t>The Truth About TB </a:t>
            </a:r>
            <a:r>
              <a:rPr lang="en-US" altLang="en-US" b="0" i="0" baseline="0" dirty="0" smtClean="0">
                <a:latin typeface="Arial" charset="0"/>
              </a:rPr>
              <a:t>w</a:t>
            </a:r>
            <a:r>
              <a:rPr lang="en-US" altLang="en-US" b="0" baseline="0" dirty="0" smtClean="0">
                <a:latin typeface="Arial" charset="0"/>
              </a:rPr>
              <a:t>ebsite has a great deal of information about TB and latent TB if anyone would like to read more about this area. </a:t>
            </a:r>
            <a:endParaRPr lang="en-GB" altLang="en-US" b="0" dirty="0" smtClean="0">
              <a:latin typeface="Arial" charset="0"/>
            </a:endParaRPr>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911E7B8-8903-4F9F-B469-C327A217325A}" type="slidenum">
              <a:rPr lang="en-GB" altLang="en-US" smtClean="0">
                <a:solidFill>
                  <a:prstClr val="black"/>
                </a:solidFill>
              </a:rPr>
              <a:pPr eaLnBrk="1" hangingPunct="1">
                <a:spcBef>
                  <a:spcPct val="0"/>
                </a:spcBef>
              </a:pPr>
              <a:t>26</a:t>
            </a:fld>
            <a:endParaRPr lang="en-GB" altLang="en-US" dirty="0" smtClean="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0" u="none" baseline="0" dirty="0" smtClean="0">
                <a:latin typeface="Arial" charset="0"/>
              </a:rPr>
              <a:t>These group exercises use scenarios that will help you understand who is eligible for getting a latent TB test at their GP. The flowchart and list of eligible countries will help you. </a:t>
            </a:r>
          </a:p>
          <a:p>
            <a:endParaRPr lang="en-US" altLang="en-US" b="0" u="none" baseline="0" dirty="0" smtClean="0">
              <a:latin typeface="Arial"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Answer: He is </a:t>
            </a:r>
            <a:r>
              <a:rPr lang="en-GB" sz="1200" b="1" u="sng" kern="1200" dirty="0" smtClean="0">
                <a:solidFill>
                  <a:schemeClr val="tx1"/>
                </a:solidFill>
                <a:effectLst/>
                <a:latin typeface="+mn-lt"/>
                <a:ea typeface="+mn-ea"/>
                <a:cs typeface="+mn-cs"/>
              </a:rPr>
              <a:t>eligible</a:t>
            </a:r>
            <a:r>
              <a:rPr lang="en-GB" sz="1200" kern="1200" dirty="0" smtClean="0">
                <a:solidFill>
                  <a:schemeClr val="tx1"/>
                </a:solidFill>
                <a:effectLst/>
                <a:latin typeface="+mn-lt"/>
                <a:ea typeface="+mn-ea"/>
                <a:cs typeface="+mn-cs"/>
              </a:rPr>
              <a:t> to be tested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He has spent 7 months in Chad, which is on the list of countries, has entered the UK in the last five years and has been here for more than 6 months, and he is in the age range. The fact that he is from Sudan is not a contributing factor to him being eligible.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r>
              <a:rPr lang="en-US" altLang="en-US" b="1" u="none" baseline="0" dirty="0" smtClean="0">
                <a:latin typeface="Arial" charset="0"/>
              </a:rPr>
              <a:t>Try probing champion’s learning with these questions: </a:t>
            </a:r>
          </a:p>
          <a:p>
            <a:pPr indent="-180000">
              <a:buFont typeface="Arial" pitchFamily="34" charset="0"/>
              <a:buChar char="•"/>
            </a:pPr>
            <a:r>
              <a:rPr lang="en-US" altLang="en-US" b="0" u="none" baseline="0" dirty="0" smtClean="0">
                <a:latin typeface="Arial" charset="0"/>
              </a:rPr>
              <a:t>Would it matter if the asylum seeker was not registered with a GP?</a:t>
            </a:r>
          </a:p>
          <a:p>
            <a:pPr indent="-180000">
              <a:buFont typeface="Arial" pitchFamily="34" charset="0"/>
              <a:buChar char="•"/>
            </a:pPr>
            <a:r>
              <a:rPr lang="en-US" altLang="en-US" b="0" u="none" baseline="0" dirty="0" smtClean="0">
                <a:latin typeface="Arial" charset="0"/>
              </a:rPr>
              <a:t>If they are not eligible to be tested at their GP, what can they do? </a:t>
            </a:r>
          </a:p>
          <a:p>
            <a:pPr indent="-180000">
              <a:buFont typeface="Arial" pitchFamily="34" charset="0"/>
              <a:buChar char="•"/>
            </a:pPr>
            <a:r>
              <a:rPr lang="en-US" altLang="en-US" b="0" u="none" baseline="0" dirty="0" smtClean="0">
                <a:latin typeface="Arial" charset="0"/>
              </a:rPr>
              <a:t>Is someone’s country of origin important?</a:t>
            </a:r>
            <a:endParaRPr lang="en-GB" sz="1200" kern="1200" dirty="0" smtClean="0">
              <a:solidFill>
                <a:schemeClr val="tx1"/>
              </a:solidFill>
              <a:effectLst/>
              <a:latin typeface="+mn-lt"/>
              <a:ea typeface="+mn-ea"/>
              <a:cs typeface="+mn-cs"/>
            </a:endParaRP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27</a:t>
            </a:fld>
            <a:endParaRPr lang="en-GB" altLang="en-US" dirty="0" smtClean="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US" sz="1200" kern="1200" dirty="0" smtClean="0">
                <a:solidFill>
                  <a:schemeClr val="tx1"/>
                </a:solidFill>
                <a:effectLst/>
                <a:latin typeface="+mn-lt"/>
                <a:ea typeface="+mn-ea"/>
                <a:cs typeface="+mn-cs"/>
              </a:rPr>
              <a:t>She is </a:t>
            </a:r>
            <a:r>
              <a:rPr lang="en-US" sz="1200" b="1" u="sng" kern="1200" dirty="0" smtClean="0">
                <a:solidFill>
                  <a:schemeClr val="tx1"/>
                </a:solidFill>
                <a:effectLst/>
                <a:latin typeface="+mn-lt"/>
                <a:ea typeface="+mn-ea"/>
                <a:cs typeface="+mn-cs"/>
              </a:rPr>
              <a:t>eligible </a:t>
            </a:r>
            <a:r>
              <a:rPr lang="en-US" sz="1200" kern="1200" dirty="0" smtClean="0">
                <a:solidFill>
                  <a:schemeClr val="tx1"/>
                </a:solidFill>
                <a:effectLst/>
                <a:latin typeface="+mn-lt"/>
                <a:ea typeface="+mn-ea"/>
                <a:cs typeface="+mn-cs"/>
              </a:rPr>
              <a:t>to be tested at a </a:t>
            </a:r>
            <a:r>
              <a:rPr lang="en-US" sz="1200" b="1" u="sng" kern="1200" dirty="0" smtClean="0">
                <a:solidFill>
                  <a:schemeClr val="tx1"/>
                </a:solidFill>
                <a:effectLst/>
                <a:latin typeface="+mn-lt"/>
                <a:ea typeface="+mn-ea"/>
                <a:cs typeface="+mn-cs"/>
              </a:rPr>
              <a:t>GP</a:t>
            </a:r>
            <a:r>
              <a:rPr lang="en-US" sz="1200" kern="1200" dirty="0" smtClean="0">
                <a:solidFill>
                  <a:schemeClr val="tx1"/>
                </a:solidFill>
                <a:effectLst/>
                <a:latin typeface="+mn-lt"/>
                <a:ea typeface="+mn-ea"/>
                <a:cs typeface="+mn-cs"/>
              </a:rPr>
              <a:t>. Though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Nigeria is an eligible country, it is irrelevant</a:t>
            </a:r>
            <a:r>
              <a:rPr lang="en-US" sz="1200" kern="1200" baseline="0" dirty="0" smtClean="0">
                <a:solidFill>
                  <a:schemeClr val="tx1"/>
                </a:solidFill>
                <a:effectLst/>
                <a:latin typeface="+mn-lt"/>
                <a:ea typeface="+mn-ea"/>
                <a:cs typeface="+mn-cs"/>
              </a:rPr>
              <a:t> in this instance as she lived in the UK for over seven years after leaving. It is the trip to Malawi that means she is now eligible for testing.</a:t>
            </a:r>
            <a:endParaRPr lang="en-GB" sz="1200" kern="1200" dirty="0" smtClean="0">
              <a:solidFill>
                <a:schemeClr val="tx1"/>
              </a:solidFill>
              <a:effectLst/>
              <a:latin typeface="+mn-lt"/>
              <a:ea typeface="+mn-ea"/>
              <a:cs typeface="+mn-cs"/>
            </a:endParaRP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28</a:t>
            </a:fld>
            <a:endParaRPr lang="en-GB" altLang="en-US" dirty="0" smtClean="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He is </a:t>
            </a:r>
            <a:r>
              <a:rPr lang="en-GB" sz="1200" b="1" u="sng" kern="1200" dirty="0" smtClean="0">
                <a:solidFill>
                  <a:schemeClr val="tx1"/>
                </a:solidFill>
                <a:effectLst/>
                <a:latin typeface="+mn-lt"/>
                <a:ea typeface="+mn-ea"/>
                <a:cs typeface="+mn-cs"/>
              </a:rPr>
              <a:t>not eligible</a:t>
            </a:r>
            <a:r>
              <a:rPr lang="en-GB" sz="1200" kern="1200" dirty="0" smtClean="0">
                <a:solidFill>
                  <a:schemeClr val="tx1"/>
                </a:solidFill>
                <a:effectLst/>
                <a:latin typeface="+mn-lt"/>
                <a:ea typeface="+mn-ea"/>
                <a:cs typeface="+mn-cs"/>
              </a:rPr>
              <a:t> to be tested at a GP. Although he is from Nepal (an eligible country), he is now 36 and so above the age range. If he is still concerned about latent TB, he can ring his local TB nurse.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29</a:t>
            </a:fld>
            <a:endParaRPr lang="en-GB" alt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b="0" i="0" kern="0" baseline="0" dirty="0" smtClean="0">
                <a:solidFill>
                  <a:srgbClr val="FFFF00"/>
                </a:solidFill>
                <a:cs typeface="Arial" panose="020B0604020202020204" pitchFamily="34" charset="0"/>
              </a:rPr>
              <a:t>**Amend this slide if necessary to reflect local arrangements**</a:t>
            </a:r>
            <a:endParaRPr lang="en-GB" b="0" i="0" kern="0" baseline="0" dirty="0" smtClean="0">
              <a:solidFill>
                <a:srgbClr val="FFFF00"/>
              </a:solidFill>
              <a:cs typeface="Arial" panose="020B0604020202020204" pitchFamily="34" charset="0"/>
            </a:endParaRPr>
          </a:p>
          <a:p>
            <a:pPr>
              <a:defRPr/>
            </a:pPr>
            <a:endParaRPr lang="en-GB" kern="0" dirty="0" smtClean="0">
              <a:solidFill>
                <a:schemeClr val="bg1"/>
              </a:solidFill>
              <a:cs typeface="Arial" panose="020B0604020202020204" pitchFamily="34" charset="0"/>
            </a:endParaRPr>
          </a:p>
          <a:p>
            <a:pPr>
              <a:defRPr/>
            </a:pPr>
            <a:endParaRPr lang="en-US" dirty="0" smtClean="0">
              <a:latin typeface="Arial" charset="0"/>
            </a:endParaRPr>
          </a:p>
          <a:p>
            <a:pPr>
              <a:defRPr/>
            </a:pPr>
            <a:endParaRPr lang="en-GB" dirty="0" smtClean="0">
              <a:latin typeface="Arial"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26CA52-6236-4483-8105-7259165C44DB}" type="slidenum">
              <a:rPr lang="en-GB" altLang="en-US" smtClean="0">
                <a:solidFill>
                  <a:prstClr val="black"/>
                </a:solidFill>
              </a:rPr>
              <a:pPr eaLnBrk="1" hangingPunct="1">
                <a:spcBef>
                  <a:spcPct val="0"/>
                </a:spcBef>
              </a:pPr>
              <a:t>3</a:t>
            </a:fld>
            <a:endParaRPr lang="en-GB" altLang="en-US" smtClean="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She is </a:t>
            </a:r>
            <a:r>
              <a:rPr lang="en-GB" sz="1200" b="1" u="sng" kern="1200" dirty="0" smtClean="0">
                <a:solidFill>
                  <a:schemeClr val="tx1"/>
                </a:solidFill>
                <a:effectLst/>
                <a:latin typeface="+mn-lt"/>
                <a:ea typeface="+mn-ea"/>
                <a:cs typeface="+mn-cs"/>
              </a:rPr>
              <a:t>not eligible </a:t>
            </a:r>
            <a:r>
              <a:rPr lang="en-GB" sz="1200" kern="1200" dirty="0" smtClean="0">
                <a:solidFill>
                  <a:schemeClr val="tx1"/>
                </a:solidFill>
                <a:effectLst/>
                <a:latin typeface="+mn-lt"/>
                <a:ea typeface="+mn-ea"/>
                <a:cs typeface="+mn-cs"/>
              </a:rPr>
              <a:t>for a LTBI test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She has been living in the UK for the past 7 years. Even though she may live in a house with recent refugees who may well have latent TB, we need to remember that latent TB is </a:t>
            </a:r>
            <a:r>
              <a:rPr lang="en-GB" sz="1200" b="1" u="sng" kern="1200" dirty="0" smtClean="0">
                <a:solidFill>
                  <a:schemeClr val="tx1"/>
                </a:solidFill>
                <a:effectLst/>
                <a:latin typeface="+mn-lt"/>
                <a:ea typeface="+mn-ea"/>
                <a:cs typeface="+mn-cs"/>
              </a:rPr>
              <a:t>not infectious. </a:t>
            </a:r>
            <a:r>
              <a:rPr lang="en-GB" sz="1200" kern="1200" dirty="0" smtClean="0">
                <a:solidFill>
                  <a:schemeClr val="tx1"/>
                </a:solidFill>
                <a:effectLst/>
                <a:latin typeface="+mn-lt"/>
                <a:ea typeface="+mn-ea"/>
                <a:cs typeface="+mn-cs"/>
              </a:rPr>
              <a:t>Therefore, there is no need for this individual to get tested. However, she is at increased risk of having been exposed to active TB, so if she is worried, she can ring her local TB nurse to ask for advice.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30</a:t>
            </a:fld>
            <a:endParaRPr lang="en-GB" altLang="en-US" dirty="0" smtClean="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She is </a:t>
            </a:r>
            <a:r>
              <a:rPr lang="en-GB" sz="1200" b="1" u="sng" kern="1200" dirty="0" smtClean="0">
                <a:solidFill>
                  <a:schemeClr val="tx1"/>
                </a:solidFill>
                <a:effectLst/>
                <a:latin typeface="+mn-lt"/>
                <a:ea typeface="+mn-ea"/>
                <a:cs typeface="+mn-cs"/>
              </a:rPr>
              <a:t>not eligible </a:t>
            </a:r>
            <a:r>
              <a:rPr lang="en-GB" sz="1200" kern="1200" dirty="0" smtClean="0">
                <a:solidFill>
                  <a:schemeClr val="tx1"/>
                </a:solidFill>
                <a:effectLst/>
                <a:latin typeface="+mn-lt"/>
                <a:ea typeface="+mn-ea"/>
                <a:cs typeface="+mn-cs"/>
              </a:rPr>
              <a:t>to be tested at a GP. The reason for this is because she is not within the age range. However, she may still be worried, as she has recently been working in India for 8 months. If she is worried about latent TB, she can call her local TB nurse.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31</a:t>
            </a:fld>
            <a:endParaRPr lang="en-GB" altLang="en-US" dirty="0" smtClean="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The mother is</a:t>
            </a:r>
            <a:r>
              <a:rPr lang="en-GB" sz="1200" b="1" u="sng" kern="1200" dirty="0" smtClean="0">
                <a:solidFill>
                  <a:schemeClr val="tx1"/>
                </a:solidFill>
                <a:effectLst/>
                <a:latin typeface="+mn-lt"/>
                <a:ea typeface="+mn-ea"/>
                <a:cs typeface="+mn-cs"/>
              </a:rPr>
              <a:t> eligible </a:t>
            </a:r>
            <a:r>
              <a:rPr lang="en-GB" sz="1200" kern="1200" dirty="0" smtClean="0">
                <a:solidFill>
                  <a:schemeClr val="tx1"/>
                </a:solidFill>
                <a:effectLst/>
                <a:latin typeface="+mn-lt"/>
                <a:ea typeface="+mn-ea"/>
                <a:cs typeface="+mn-cs"/>
              </a:rPr>
              <a:t>to be tested at a </a:t>
            </a:r>
            <a:r>
              <a:rPr lang="en-GB" sz="1200" b="1" u="sng" kern="1200" dirty="0" smtClean="0">
                <a:solidFill>
                  <a:schemeClr val="tx1"/>
                </a:solidFill>
                <a:effectLst/>
                <a:latin typeface="+mn-lt"/>
                <a:ea typeface="+mn-ea"/>
                <a:cs typeface="+mn-cs"/>
              </a:rPr>
              <a:t>GP</a:t>
            </a:r>
            <a:r>
              <a:rPr lang="en-GB" sz="1200" kern="1200" dirty="0" smtClean="0">
                <a:solidFill>
                  <a:schemeClr val="tx1"/>
                </a:solidFill>
                <a:effectLst/>
                <a:latin typeface="+mn-lt"/>
                <a:ea typeface="+mn-ea"/>
                <a:cs typeface="+mn-cs"/>
              </a:rPr>
              <a:t>, as is her 16 year old child. Her other children who are under the age of 16 are not eligible for a free LTBI test at a GP, and the father is 8 years above the age range. If the rest of the family have concerns about their TB risk, they can ring their local TB clinic for advice.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32</a:t>
            </a:fld>
            <a:endParaRPr lang="en-GB" altLang="en-US" dirty="0" smtClean="0">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0" u="none" baseline="0" dirty="0" smtClean="0">
                <a:latin typeface="Arial" charset="0"/>
              </a:rPr>
              <a:t>Answer: </a:t>
            </a:r>
            <a:r>
              <a:rPr lang="en-GB" sz="1200" kern="1200" dirty="0" smtClean="0">
                <a:solidFill>
                  <a:schemeClr val="tx1"/>
                </a:solidFill>
                <a:effectLst/>
                <a:latin typeface="+mn-lt"/>
                <a:ea typeface="+mn-ea"/>
                <a:cs typeface="+mn-cs"/>
              </a:rPr>
              <a:t>Neither individual is eligible for an LTBI test. Egypt and Tunisia are not in the list of eligible countries. </a:t>
            </a:r>
          </a:p>
          <a:p>
            <a:endParaRPr lang="en-US" altLang="en-US" b="0" u="none" baseline="0" dirty="0" smtClean="0">
              <a:latin typeface="Arial"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7FB89E1-D6A9-4709-AFE0-1D260FE44AF6}" type="slidenum">
              <a:rPr lang="en-GB" altLang="en-US" smtClean="0">
                <a:solidFill>
                  <a:prstClr val="black"/>
                </a:solidFill>
              </a:rPr>
              <a:pPr eaLnBrk="1" hangingPunct="1">
                <a:spcBef>
                  <a:spcPct val="0"/>
                </a:spcBef>
              </a:pPr>
              <a:t>33</a:t>
            </a:fld>
            <a:endParaRPr lang="en-GB" altLang="en-US" dirty="0" smtClean="0">
              <a:solidFill>
                <a:prstClr val="black"/>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baseline="0" dirty="0" smtClean="0">
                <a:latin typeface="Arial" charset="0"/>
              </a:rPr>
              <a:t>Introduce the tools and resources champions will be using in their communities.</a:t>
            </a:r>
            <a:endParaRPr lang="en-GB" baseline="0" dirty="0" smtClean="0">
              <a:latin typeface="Arial"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26CA52-6236-4483-8105-7259165C44DB}" type="slidenum">
              <a:rPr lang="en-GB" altLang="en-US" smtClean="0">
                <a:solidFill>
                  <a:prstClr val="black"/>
                </a:solidFill>
              </a:rPr>
              <a:pPr eaLnBrk="1" hangingPunct="1">
                <a:spcBef>
                  <a:spcPct val="0"/>
                </a:spcBef>
              </a:pPr>
              <a:t>34</a:t>
            </a:fld>
            <a:endParaRPr lang="en-GB" altLang="en-US" dirty="0" smtClean="0">
              <a:solidFill>
                <a:prstClr val="black"/>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baseline="0" dirty="0" smtClean="0">
                <a:latin typeface="Arial" charset="0"/>
              </a:rPr>
              <a:t>Introduce the tools and resources champions will be using in their communities.</a:t>
            </a:r>
            <a:endParaRPr lang="en-GB" baseline="0" dirty="0" smtClean="0">
              <a:latin typeface="Arial"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26CA52-6236-4483-8105-7259165C44DB}" type="slidenum">
              <a:rPr lang="en-GB" altLang="en-US" smtClean="0">
                <a:solidFill>
                  <a:prstClr val="black"/>
                </a:solidFill>
              </a:rPr>
              <a:pPr eaLnBrk="1" hangingPunct="1">
                <a:spcBef>
                  <a:spcPct val="0"/>
                </a:spcBef>
              </a:pPr>
              <a:t>35</a:t>
            </a:fld>
            <a:endParaRPr lang="en-GB" altLang="en-US" dirty="0" smtClean="0">
              <a:solidFill>
                <a:prstClr val="black"/>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3251"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b="0" baseline="0" dirty="0" smtClean="0">
                <a:latin typeface="Arial" charset="0"/>
              </a:rPr>
              <a:t>At this stage in the session, you could carry out role play exercises with the participants – have a look through the script together.</a:t>
            </a:r>
            <a:endParaRPr lang="en-GB" b="0" baseline="0" dirty="0" smtClean="0">
              <a:latin typeface="Arial" charset="0"/>
            </a:endParaRPr>
          </a:p>
          <a:p>
            <a:pPr>
              <a:defRPr/>
            </a:pPr>
            <a:endParaRPr lang="en-GB" baseline="0" dirty="0" smtClean="0">
              <a:latin typeface="Arial" charset="0"/>
            </a:endParaRPr>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626CA52-6236-4483-8105-7259165C44DB}" type="slidenum">
              <a:rPr lang="en-GB" altLang="en-US" smtClean="0">
                <a:solidFill>
                  <a:prstClr val="black"/>
                </a:solidFill>
              </a:rPr>
              <a:pPr eaLnBrk="1" hangingPunct="1">
                <a:spcBef>
                  <a:spcPct val="0"/>
                </a:spcBef>
              </a:pPr>
              <a:t>36</a:t>
            </a:fld>
            <a:endParaRPr lang="en-GB" altLang="en-US" dirty="0" smtClean="0">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aseline="0" dirty="0" smtClean="0">
              <a:latin typeface="Arial" charset="0"/>
            </a:endParaRPr>
          </a:p>
          <a:p>
            <a:endParaRPr lang="en-GB" altLang="en-US" dirty="0" smtClean="0">
              <a:latin typeface="Arial" charset="0"/>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58587D-2B82-4D46-B7CF-3793C3E3BBD4}" type="slidenum">
              <a:rPr lang="en-GB" altLang="en-US" smtClean="0">
                <a:solidFill>
                  <a:prstClr val="black"/>
                </a:solidFill>
              </a:rPr>
              <a:pPr eaLnBrk="1" hangingPunct="1">
                <a:spcBef>
                  <a:spcPct val="0"/>
                </a:spcBef>
              </a:pPr>
              <a:t>37</a:t>
            </a:fld>
            <a:endParaRPr lang="en-GB" altLang="en-US"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0" i="0" u="none" baseline="0" dirty="0" smtClean="0">
                <a:solidFill>
                  <a:srgbClr val="FF0000"/>
                </a:solidFill>
                <a:latin typeface="Arial" charset="0"/>
              </a:rPr>
              <a:t>Ask people what they know or have heard about TB (even things they know aren’t true). This helps overcomes people fears of talking about TB, focuses their attention on what’s to come and allows you to bust any myths and misconceptions during the presentation.</a:t>
            </a:r>
            <a:endParaRPr lang="en-GB" altLang="en-US" b="0" i="0" u="none" baseline="0" dirty="0" smtClean="0">
              <a:solidFill>
                <a:srgbClr val="FF0000"/>
              </a:solidFill>
              <a:latin typeface="Arial" charset="0"/>
            </a:endParaRPr>
          </a:p>
          <a:p>
            <a:pPr eaLnBrk="1" hangingPunct="1">
              <a:spcBef>
                <a:spcPct val="0"/>
              </a:spcBef>
            </a:pPr>
            <a:endParaRPr lang="en-US" altLang="en-US" baseline="0" dirty="0" smtClean="0">
              <a:latin typeface="Arial"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3EA1F50-30E9-495B-A280-6A6D6B7940C6}" type="slidenum">
              <a:rPr lang="en-GB" altLang="en-US" smtClean="0">
                <a:solidFill>
                  <a:prstClr val="black"/>
                </a:solidFill>
              </a:rPr>
              <a:pPr eaLnBrk="1" hangingPunct="1">
                <a:spcBef>
                  <a:spcPct val="0"/>
                </a:spcBef>
              </a:pPr>
              <a:t>4</a:t>
            </a:fld>
            <a:endParaRPr lang="en-GB" altLang="en-US" smtClean="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latin typeface="Arial" charset="0"/>
              </a:rPr>
              <a:t>Before</a:t>
            </a:r>
            <a:r>
              <a:rPr lang="en-US" altLang="en-US" baseline="0" dirty="0" smtClean="0">
                <a:latin typeface="Arial" charset="0"/>
              </a:rPr>
              <a:t> going into more depth about the illness, we will first have a look at how widespread TB is both globally and in your areas. </a:t>
            </a:r>
            <a:endParaRPr lang="en-GB" altLang="en-US" dirty="0" smtClean="0">
              <a:latin typeface="Arial"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C3EA1F50-30E9-495B-A280-6A6D6B7940C6}" type="slidenum">
              <a:rPr lang="en-GB" altLang="en-US" smtClean="0">
                <a:solidFill>
                  <a:prstClr val="black"/>
                </a:solidFill>
              </a:rPr>
              <a:pPr eaLnBrk="1" hangingPunct="1">
                <a:spcBef>
                  <a:spcPct val="0"/>
                </a:spcBef>
              </a:pPr>
              <a:t>5</a:t>
            </a:fld>
            <a:endParaRPr lang="en-GB" altLang="en-US" smtClean="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aseline="0" dirty="0" smtClean="0">
                <a:solidFill>
                  <a:srgbClr val="FF0000"/>
                </a:solidFill>
                <a:latin typeface="Arial" charset="0"/>
              </a:rPr>
              <a:t>Many people in the UK believe TB was eradicated – but this is not the case. I</a:t>
            </a:r>
            <a:r>
              <a:rPr lang="en-US" altLang="en-US" dirty="0" smtClean="0">
                <a:solidFill>
                  <a:srgbClr val="FF0000"/>
                </a:solidFill>
                <a:latin typeface="Arial" charset="0"/>
              </a:rPr>
              <a:t>n fact,</a:t>
            </a:r>
            <a:r>
              <a:rPr lang="en-US" altLang="en-US" baseline="0" dirty="0" smtClean="0">
                <a:solidFill>
                  <a:srgbClr val="FF0000"/>
                </a:solidFill>
                <a:latin typeface="Arial" charset="0"/>
              </a:rPr>
              <a:t> TB is the world’s biggest infectious disease killer, causing more deaths than HIV and malaria combined. </a:t>
            </a:r>
          </a:p>
          <a:p>
            <a:pPr eaLnBrk="1" hangingPunct="1">
              <a:spcBef>
                <a:spcPct val="0"/>
              </a:spcBef>
            </a:pPr>
            <a:endParaRPr lang="en-US" altLang="en-US" dirty="0" smtClean="0">
              <a:solidFill>
                <a:srgbClr val="FF0000"/>
              </a:solidFill>
              <a:latin typeface="Arial" charset="0"/>
            </a:endParaRPr>
          </a:p>
          <a:p>
            <a:pPr eaLnBrk="1" hangingPunct="1">
              <a:spcBef>
                <a:spcPct val="0"/>
              </a:spcBef>
            </a:pPr>
            <a:r>
              <a:rPr lang="en-US" altLang="en-US" baseline="0" dirty="0" smtClean="0">
                <a:solidFill>
                  <a:srgbClr val="FF0000"/>
                </a:solidFill>
                <a:latin typeface="Arial" charset="0"/>
              </a:rPr>
              <a:t>The estimated 10 million cases and 1.6 million deaths are estimated – many people are never diagnosed or treated. </a:t>
            </a:r>
          </a:p>
          <a:p>
            <a:pPr eaLnBrk="1" hangingPunct="1">
              <a:spcBef>
                <a:spcPct val="0"/>
              </a:spcBef>
            </a:pPr>
            <a:endParaRPr lang="en-US" altLang="en-US" baseline="0" dirty="0" smtClean="0">
              <a:solidFill>
                <a:srgbClr val="FF0000"/>
              </a:solidFill>
              <a:latin typeface="Arial" charset="0"/>
            </a:endParaRPr>
          </a:p>
          <a:p>
            <a:pPr eaLnBrk="1" hangingPunct="1">
              <a:spcBef>
                <a:spcPct val="0"/>
              </a:spcBef>
            </a:pPr>
            <a:r>
              <a:rPr lang="en-US" altLang="en-US" baseline="0" dirty="0" smtClean="0">
                <a:solidFill>
                  <a:srgbClr val="FF0000"/>
                </a:solidFill>
                <a:latin typeface="Arial" charset="0"/>
              </a:rPr>
              <a:t>There are around 1.7 billion people worldwide infected with latent TB, the sleeping form of the illness – which we will explain in more detail later</a:t>
            </a:r>
            <a:endParaRPr lang="en-US" altLang="en-US" dirty="0" smtClean="0">
              <a:solidFill>
                <a:srgbClr val="FF0000"/>
              </a:solidFill>
              <a:latin typeface="Arial" charset="0"/>
            </a:endParaRPr>
          </a:p>
          <a:p>
            <a:pPr eaLnBrk="1" hangingPunct="1">
              <a:spcBef>
                <a:spcPct val="0"/>
              </a:spcBef>
            </a:pPr>
            <a:endParaRPr lang="en-US" altLang="en-US" dirty="0" smtClean="0">
              <a:solidFill>
                <a:srgbClr val="FF0000"/>
              </a:solidFill>
              <a:latin typeface="Arial" charset="0"/>
            </a:endParaRPr>
          </a:p>
          <a:p>
            <a:pPr eaLnBrk="1" hangingPunct="1">
              <a:spcBef>
                <a:spcPct val="0"/>
              </a:spcBef>
            </a:pPr>
            <a:r>
              <a:rPr lang="en-US" altLang="en-US" b="1" dirty="0" smtClean="0">
                <a:solidFill>
                  <a:srgbClr val="FF0000"/>
                </a:solidFill>
                <a:latin typeface="Arial" charset="0"/>
              </a:rPr>
              <a:t>Sources:</a:t>
            </a:r>
          </a:p>
          <a:p>
            <a:pPr eaLnBrk="1" hangingPunct="1">
              <a:spcBef>
                <a:spcPct val="0"/>
              </a:spcBef>
            </a:pPr>
            <a:r>
              <a:rPr lang="en-US" altLang="en-US" dirty="0" smtClean="0">
                <a:solidFill>
                  <a:srgbClr val="FF0000"/>
                </a:solidFill>
                <a:latin typeface="Arial" charset="0"/>
              </a:rPr>
              <a:t>https://www.who.int/en/news-room/fact-sheets/detail/tuberculosis</a:t>
            </a:r>
          </a:p>
          <a:p>
            <a:pPr eaLnBrk="1" hangingPunct="1">
              <a:spcBef>
                <a:spcPct val="0"/>
              </a:spcBef>
            </a:pPr>
            <a:r>
              <a:rPr lang="en-GB" altLang="en-US" dirty="0" smtClean="0">
                <a:solidFill>
                  <a:srgbClr val="FF0000"/>
                </a:solidFill>
                <a:latin typeface="Arial" charset="0"/>
              </a:rPr>
              <a:t>https://www.who.int/tb/publications/global_report/tb18_ExecSum_web_4Oct18.pdf?ua=1</a:t>
            </a: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029BA74-3A35-4017-A056-93B8EC56AFD3}" type="slidenum">
              <a:rPr lang="en-GB" altLang="en-US" smtClean="0">
                <a:solidFill>
                  <a:prstClr val="black"/>
                </a:solidFill>
              </a:rPr>
              <a:pPr eaLnBrk="1" hangingPunct="1"/>
              <a:t>6</a:t>
            </a:fld>
            <a:endParaRPr lang="en-GB" altLang="en-US" smtClean="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aseline="0" dirty="0" smtClean="0">
                <a:latin typeface="Arial" charset="0"/>
                <a:cs typeface="Arial" charset="0"/>
              </a:rPr>
              <a:t>Dark green shows countries with a higher percentage of TB, measured as incidence per 100,000 population. Measuring incidence allows comparisons between countries, accounting for different population sizes. </a:t>
            </a:r>
          </a:p>
          <a:p>
            <a:pPr eaLnBrk="1" hangingPunct="1">
              <a:spcBef>
                <a:spcPct val="0"/>
              </a:spcBef>
            </a:pPr>
            <a:endParaRPr lang="en-US" altLang="en-US" dirty="0" smtClean="0">
              <a:latin typeface="Arial" charset="0"/>
              <a:cs typeface="Arial" charset="0"/>
            </a:endParaRPr>
          </a:p>
          <a:p>
            <a:pPr eaLnBrk="1" hangingPunct="1">
              <a:spcBef>
                <a:spcPct val="0"/>
              </a:spcBef>
            </a:pPr>
            <a:r>
              <a:rPr lang="en-US" altLang="en-US" dirty="0" smtClean="0">
                <a:latin typeface="Arial" charset="0"/>
                <a:cs typeface="Arial" charset="0"/>
              </a:rPr>
              <a:t>Two</a:t>
            </a:r>
            <a:r>
              <a:rPr lang="en-US" altLang="en-US" baseline="0" dirty="0" smtClean="0">
                <a:latin typeface="Arial" charset="0"/>
                <a:cs typeface="Arial" charset="0"/>
              </a:rPr>
              <a:t> thirds of cases are </a:t>
            </a:r>
            <a:r>
              <a:rPr lang="en-US" altLang="en-US" dirty="0" smtClean="0">
                <a:latin typeface="Arial" charset="0"/>
                <a:cs typeface="Arial" charset="0"/>
              </a:rPr>
              <a:t>in just eight countries: India, China, Indonesia, the Philippines, Pakistan, Nigeria, Bangladesh</a:t>
            </a:r>
            <a:r>
              <a:rPr lang="en-US" altLang="en-US" baseline="0" dirty="0" smtClean="0">
                <a:latin typeface="Arial" charset="0"/>
                <a:cs typeface="Arial" charset="0"/>
              </a:rPr>
              <a:t> and South Africa.</a:t>
            </a:r>
          </a:p>
          <a:p>
            <a:pPr eaLnBrk="1" hangingPunct="1">
              <a:spcBef>
                <a:spcPct val="0"/>
              </a:spcBef>
            </a:pPr>
            <a:endParaRPr lang="en-US" altLang="en-US" baseline="0" dirty="0" smtClean="0">
              <a:latin typeface="Arial" charset="0"/>
              <a:cs typeface="Arial" charset="0"/>
            </a:endParaRPr>
          </a:p>
          <a:p>
            <a:pPr eaLnBrk="1" hangingPunct="1">
              <a:spcBef>
                <a:spcPct val="0"/>
              </a:spcBef>
            </a:pPr>
            <a:r>
              <a:rPr lang="en-US" altLang="en-US" baseline="0" dirty="0" smtClean="0">
                <a:latin typeface="Arial" charset="0"/>
                <a:cs typeface="Arial" charset="0"/>
              </a:rPr>
              <a:t>87% of people newly infected with TB live in one of 30 high TB burden countries, which are concentrated in Southern Asia and sub-Saharan Africa </a:t>
            </a:r>
          </a:p>
          <a:p>
            <a:pPr eaLnBrk="1" hangingPunct="1">
              <a:spcBef>
                <a:spcPct val="0"/>
              </a:spcBef>
            </a:pPr>
            <a:endParaRPr lang="en-US" altLang="en-US" baseline="0" dirty="0" smtClean="0">
              <a:latin typeface="Arial" charset="0"/>
              <a:cs typeface="Arial" charset="0"/>
            </a:endParaRPr>
          </a:p>
          <a:p>
            <a:pPr eaLnBrk="1" hangingPunct="1">
              <a:spcBef>
                <a:spcPct val="0"/>
              </a:spcBef>
            </a:pPr>
            <a:r>
              <a:rPr lang="en-GB" sz="1200" b="0" i="0" kern="1200" dirty="0" smtClean="0">
                <a:solidFill>
                  <a:schemeClr val="tx1"/>
                </a:solidFill>
                <a:latin typeface="+mn-lt"/>
                <a:ea typeface="+mn-ea"/>
                <a:cs typeface="+mn-cs"/>
              </a:rPr>
              <a:t>TB needs to be understood not</a:t>
            </a:r>
            <a:r>
              <a:rPr lang="en-GB" sz="1200" b="0" i="0" kern="1200" baseline="0" dirty="0" smtClean="0">
                <a:solidFill>
                  <a:schemeClr val="tx1"/>
                </a:solidFill>
                <a:latin typeface="+mn-lt"/>
                <a:ea typeface="+mn-ea"/>
                <a:cs typeface="+mn-cs"/>
              </a:rPr>
              <a:t> just as a clinical disease but in in its </a:t>
            </a:r>
            <a:r>
              <a:rPr lang="en-GB" sz="1200" b="0" i="0" kern="1200" dirty="0" smtClean="0">
                <a:solidFill>
                  <a:schemeClr val="tx1"/>
                </a:solidFill>
                <a:latin typeface="+mn-lt"/>
                <a:ea typeface="+mn-ea"/>
                <a:cs typeface="+mn-cs"/>
              </a:rPr>
              <a:t>political, social and economic context</a:t>
            </a:r>
            <a:r>
              <a:rPr lang="en-GB" sz="1200" b="0" i="0" kern="1200" baseline="0" dirty="0" smtClean="0">
                <a:solidFill>
                  <a:schemeClr val="tx1"/>
                </a:solidFill>
                <a:latin typeface="+mn-lt"/>
                <a:ea typeface="+mn-ea"/>
                <a:cs typeface="+mn-cs"/>
              </a:rPr>
              <a:t> – as these all influence people’s risks from the disease.</a:t>
            </a:r>
            <a:endParaRPr lang="en-GB" altLang="en-US" dirty="0" smtClean="0">
              <a:latin typeface="Arial" charset="0"/>
              <a:cs typeface="Arial" charset="0"/>
            </a:endParaRPr>
          </a:p>
          <a:p>
            <a:pPr eaLnBrk="1" hangingPunct="1">
              <a:spcBef>
                <a:spcPct val="0"/>
              </a:spcBef>
            </a:pPr>
            <a:endParaRPr lang="en-GB" altLang="en-US" dirty="0" smtClean="0">
              <a:latin typeface="Arial" charset="0"/>
              <a:cs typeface="Arial" charset="0"/>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9B06D1A-C5AD-4BDC-A84A-409B72462B93}" type="slidenum">
              <a:rPr lang="en-GB" altLang="en-US" smtClean="0">
                <a:solidFill>
                  <a:prstClr val="black"/>
                </a:solidFill>
              </a:rPr>
              <a:pPr eaLnBrk="1" hangingPunct="1"/>
              <a:t>7</a:t>
            </a:fld>
            <a:endParaRPr lang="en-GB" altLang="en-US"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aseline="0" dirty="0" smtClean="0">
                <a:latin typeface="Arial" charset="0"/>
              </a:rPr>
              <a:t>4,655 cases in England in 2018 – an incidence of 8.3 per 100K (WHO low incidence)</a:t>
            </a:r>
          </a:p>
          <a:p>
            <a:endParaRPr lang="en-US" altLang="en-US" baseline="0" dirty="0" smtClean="0">
              <a:latin typeface="Arial" charset="0"/>
            </a:endParaRPr>
          </a:p>
          <a:p>
            <a:r>
              <a:rPr lang="en-US" altLang="en-US" baseline="0" dirty="0" smtClean="0">
                <a:latin typeface="Arial" charset="0"/>
              </a:rPr>
              <a:t>However, TB concentrated in London and other major cities due to local demographics and living conditions –  so pockets of </a:t>
            </a:r>
            <a:r>
              <a:rPr lang="en-US" altLang="en-US" b="1" baseline="0" dirty="0" smtClean="0">
                <a:latin typeface="Arial" charset="0"/>
              </a:rPr>
              <a:t>high-incidence</a:t>
            </a:r>
            <a:r>
              <a:rPr lang="en-US" altLang="en-US" b="0" baseline="0" dirty="0" smtClean="0">
                <a:latin typeface="Arial" charset="0"/>
              </a:rPr>
              <a:t> - areas with large migrant communities particularly affected (72% of cases non-UK-born)</a:t>
            </a:r>
            <a:endParaRPr lang="en-US" altLang="en-US" baseline="0" dirty="0" smtClean="0">
              <a:latin typeface="Arial" charset="0"/>
            </a:endParaRPr>
          </a:p>
          <a:p>
            <a:endParaRPr lang="en-GB" altLang="en-US" dirty="0" smtClean="0">
              <a:latin typeface="Arial" charset="0"/>
            </a:endParaRPr>
          </a:p>
          <a:p>
            <a:r>
              <a:rPr lang="en-GB" altLang="en-US" baseline="0" dirty="0" smtClean="0">
                <a:latin typeface="Arial" charset="0"/>
              </a:rPr>
              <a:t>TB among most deprived 10% of the population is six times higher than among the least deprived: influenced by issues such as cramped living and working conditions, poor general health and nutrition, low levels of health literacy and awareness of rights to healthcare.</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3AACE9C-83B6-4F8C-B762-3FBA751A1593}" type="slidenum">
              <a:rPr lang="en-GB" altLang="en-US" smtClean="0">
                <a:solidFill>
                  <a:prstClr val="black"/>
                </a:solidFill>
              </a:rPr>
              <a:pPr eaLnBrk="1" hangingPunct="1"/>
              <a:t>8</a:t>
            </a:fld>
            <a:endParaRPr lang="en-GB" altLang="en-US"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r>
              <a:rPr lang="en-GB" dirty="0" smtClean="0"/>
              <a:t>TB incidence of 31.6 in Harrow (WHO medium incidence), compared to Brent 45.6, Ealing 36.4</a:t>
            </a:r>
            <a:endParaRPr lang="en-GB"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7F5FE69-CB92-4806-93D6-F527BDEB97AA}" type="slidenum">
              <a:rPr lang="en-GB" altLang="en-US" smtClean="0">
                <a:solidFill>
                  <a:prstClr val="black"/>
                </a:solidFill>
              </a:rPr>
              <a:pPr eaLnBrk="1" hangingPunct="1">
                <a:spcBef>
                  <a:spcPct val="0"/>
                </a:spcBef>
              </a:pPr>
              <a:t>9</a:t>
            </a:fld>
            <a:endParaRPr lang="en-GB" altLang="en-US"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10"/>
          <p:cNvSpPr txBox="1">
            <a:spLocks noChangeArrowheads="1"/>
          </p:cNvSpPr>
          <p:nvPr userDrawn="1"/>
        </p:nvSpPr>
        <p:spPr bwMode="auto">
          <a:xfrm>
            <a:off x="360363" y="6300788"/>
            <a:ext cx="3168650" cy="676275"/>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US" altLang="en-US" sz="2000" dirty="0" smtClean="0">
                <a:solidFill>
                  <a:srgbClr val="91278F"/>
                </a:solidFill>
                <a:cs typeface="Arial" charset="0"/>
              </a:rPr>
              <a:t>www.thetruthabout</a:t>
            </a:r>
            <a:r>
              <a:rPr lang="en-US" altLang="en-US" sz="2000" b="1" dirty="0" smtClean="0">
                <a:solidFill>
                  <a:srgbClr val="91278F"/>
                </a:solidFill>
                <a:cs typeface="Arial" charset="0"/>
              </a:rPr>
              <a:t>tb</a:t>
            </a:r>
            <a:r>
              <a:rPr lang="en-US" altLang="en-US" sz="2000" dirty="0" smtClean="0">
                <a:solidFill>
                  <a:srgbClr val="91278F"/>
                </a:solidFill>
                <a:cs typeface="Arial" charset="0"/>
              </a:rPr>
              <a:t>.org</a:t>
            </a:r>
            <a:endParaRPr lang="en-GB" altLang="en-US" sz="2000" dirty="0" smtClean="0">
              <a:solidFill>
                <a:srgbClr val="91278F"/>
              </a:solidFill>
              <a:cs typeface="Arial" charset="0"/>
            </a:endParaRPr>
          </a:p>
          <a:p>
            <a:pPr eaLnBrk="1" fontAlgn="base" hangingPunct="1">
              <a:spcBef>
                <a:spcPct val="0"/>
              </a:spcBef>
              <a:spcAft>
                <a:spcPct val="0"/>
              </a:spcAft>
              <a:defRPr/>
            </a:pPr>
            <a:endParaRPr lang="en-GB" altLang="en-US" dirty="0" smtClean="0">
              <a:solidFill>
                <a:prstClr val="black"/>
              </a:solidFill>
            </a:endParaRPr>
          </a:p>
        </p:txBody>
      </p:sp>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xmlns="" val="682508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GB"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1617260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44824"/>
            <a:ext cx="2057400" cy="4281339"/>
          </a:xfrm>
        </p:spPr>
        <p:txBody>
          <a:bodyPr vert="eaVert"/>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1844824"/>
            <a:ext cx="6019800" cy="4281339"/>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35878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1904253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xmlns="" val="268454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2801630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GB" dirty="0"/>
          </a:p>
        </p:txBody>
      </p:sp>
      <p:sp>
        <p:nvSpPr>
          <p:cNvPr id="3" name="Text Placeholder 2"/>
          <p:cNvSpPr>
            <a:spLocks noGrp="1"/>
          </p:cNvSpPr>
          <p:nvPr>
            <p:ph type="body" idx="1"/>
          </p:nvPr>
        </p:nvSpPr>
        <p:spPr>
          <a:xfrm>
            <a:off x="457200" y="1628799"/>
            <a:ext cx="4040188"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628799"/>
            <a:ext cx="4041775"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xmlns="" val="2272705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1763264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78942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3008313" cy="1018034"/>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1772816"/>
            <a:ext cx="5111750" cy="43533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2852936"/>
            <a:ext cx="3008313" cy="32732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xmlns="" val="2754189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xmlns="" val="3605185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835150" y="260350"/>
            <a:ext cx="6862763"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a:t>
            </a:r>
            <a:endParaRPr lang="en-GB" altLang="en-US" smtClean="0"/>
          </a:p>
        </p:txBody>
      </p:sp>
      <p:sp>
        <p:nvSpPr>
          <p:cNvPr id="1027" name="Text Placeholder 2"/>
          <p:cNvSpPr>
            <a:spLocks noGrp="1"/>
          </p:cNvSpPr>
          <p:nvPr>
            <p:ph type="body" idx="1"/>
          </p:nvPr>
        </p:nvSpPr>
        <p:spPr bwMode="auto">
          <a:xfrm>
            <a:off x="457200" y="1844675"/>
            <a:ext cx="8229600" cy="417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pic>
        <p:nvPicPr>
          <p:cNvPr id="1028" name="Picture 6" descr="TruthTB.jpg"/>
          <p:cNvPicPr>
            <a:picLocks noChangeAspect="1"/>
          </p:cNvPicPr>
          <p:nvPr/>
        </p:nvPicPr>
        <p:blipFill>
          <a:blip r:embed="rId13" cstate="screen">
            <a:extLst>
              <a:ext uri="{28A0092B-C50C-407E-A947-70E740481C1C}">
                <a14:useLocalDpi xmlns:a14="http://schemas.microsoft.com/office/drawing/2010/main" xmlns="" val="0"/>
              </a:ext>
            </a:extLst>
          </a:blip>
          <a:srcRect/>
          <a:stretch>
            <a:fillRect/>
          </a:stretch>
        </p:blipFill>
        <p:spPr bwMode="auto">
          <a:xfrm>
            <a:off x="179388" y="179388"/>
            <a:ext cx="1619250" cy="161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ounded Rectangle 7"/>
          <p:cNvSpPr/>
          <p:nvPr/>
        </p:nvSpPr>
        <p:spPr>
          <a:xfrm>
            <a:off x="468313" y="6237288"/>
            <a:ext cx="8207375" cy="46037"/>
          </a:xfrm>
          <a:prstGeom prst="roundRect">
            <a:avLst/>
          </a:prstGeom>
          <a:solidFill>
            <a:srgbClr val="91278F"/>
          </a:solidFill>
          <a:ln>
            <a:solidFill>
              <a:srgbClr val="9127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solidFill>
                <a:prstClr val="white"/>
              </a:solidFill>
              <a:latin typeface="Arial" pitchFamily="34" charset="0"/>
            </a:endParaRPr>
          </a:p>
        </p:txBody>
      </p:sp>
      <p:sp>
        <p:nvSpPr>
          <p:cNvPr id="1030" name="TextBox 8"/>
          <p:cNvSpPr txBox="1">
            <a:spLocks noChangeArrowheads="1"/>
          </p:cNvSpPr>
          <p:nvPr/>
        </p:nvSpPr>
        <p:spPr bwMode="auto">
          <a:xfrm>
            <a:off x="360363" y="6300788"/>
            <a:ext cx="3168650" cy="676275"/>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US" altLang="en-US" sz="2000" dirty="0" smtClean="0">
                <a:solidFill>
                  <a:srgbClr val="91278F"/>
                </a:solidFill>
                <a:cs typeface="Arial" charset="0"/>
              </a:rPr>
              <a:t>www.thetruthabout</a:t>
            </a:r>
            <a:r>
              <a:rPr lang="en-US" altLang="en-US" sz="2000" b="1" dirty="0" smtClean="0">
                <a:solidFill>
                  <a:srgbClr val="91278F"/>
                </a:solidFill>
                <a:cs typeface="Arial" charset="0"/>
              </a:rPr>
              <a:t>tb</a:t>
            </a:r>
            <a:r>
              <a:rPr lang="en-US" altLang="en-US" sz="2000" dirty="0" smtClean="0">
                <a:solidFill>
                  <a:srgbClr val="91278F"/>
                </a:solidFill>
                <a:cs typeface="Arial" charset="0"/>
              </a:rPr>
              <a:t>.org</a:t>
            </a:r>
            <a:endParaRPr lang="en-GB" altLang="en-US" sz="2000" dirty="0" smtClean="0">
              <a:solidFill>
                <a:srgbClr val="91278F"/>
              </a:solidFill>
              <a:cs typeface="Arial" charset="0"/>
            </a:endParaRPr>
          </a:p>
          <a:p>
            <a:pPr eaLnBrk="1" fontAlgn="base" hangingPunct="1">
              <a:spcBef>
                <a:spcPct val="0"/>
              </a:spcBef>
              <a:spcAft>
                <a:spcPct val="0"/>
              </a:spcAft>
              <a:defRPr/>
            </a:pPr>
            <a:endParaRPr lang="en-GB" altLang="en-US" dirty="0" smtClean="0">
              <a:solidFill>
                <a:prstClr val="black"/>
              </a:solidFill>
            </a:endParaRPr>
          </a:p>
        </p:txBody>
      </p:sp>
      <p:sp>
        <p:nvSpPr>
          <p:cNvPr id="1031" name="TextBox 9"/>
          <p:cNvSpPr txBox="1">
            <a:spLocks noChangeArrowheads="1"/>
          </p:cNvSpPr>
          <p:nvPr/>
        </p:nvSpPr>
        <p:spPr bwMode="auto">
          <a:xfrm>
            <a:off x="6840538" y="6300788"/>
            <a:ext cx="1943100" cy="400050"/>
          </a:xfrm>
          <a:prstGeom prst="rect">
            <a:avLst/>
          </a:prstGeom>
          <a:noFill/>
          <a:ln>
            <a:noFill/>
          </a:ln>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GB" altLang="en-US" sz="2000" dirty="0" smtClean="0">
                <a:solidFill>
                  <a:srgbClr val="91278F"/>
                </a:solidFill>
                <a:cs typeface="Arial" charset="0"/>
              </a:rPr>
              <a:t>www.tbalert.org</a:t>
            </a:r>
            <a:endParaRPr lang="en-GB" altLang="en-US" dirty="0" smtClean="0">
              <a:solidFill>
                <a:prstClr val="black"/>
              </a:solidFill>
            </a:endParaRPr>
          </a:p>
        </p:txBody>
      </p:sp>
    </p:spTree>
    <p:extLst>
      <p:ext uri="{BB962C8B-B14F-4D97-AF65-F5344CB8AC3E}">
        <p14:creationId xmlns:p14="http://schemas.microsoft.com/office/powerpoint/2010/main" xmlns="" val="37563166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video" Target="file:///\\192.168.76.5\SharedFolders\Communications\Materials\LatentTB\LatentTB_Animation\VideoFiles\Latent-TB_Get-Tested_Full_Subtitled.mp4" TargetMode="Externa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827584" y="1340768"/>
            <a:ext cx="7772400" cy="2016224"/>
          </a:xfrm>
        </p:spPr>
        <p:txBody>
          <a:bodyPr/>
          <a:lstStyle/>
          <a:p>
            <a:pPr eaLnBrk="1" hangingPunct="1"/>
            <a:r>
              <a:rPr lang="en-GB" altLang="en-US" sz="6000" dirty="0" smtClean="0"/>
              <a:t/>
            </a:r>
            <a:br>
              <a:rPr lang="en-GB" altLang="en-US" sz="6000" dirty="0" smtClean="0"/>
            </a:br>
            <a:r>
              <a:rPr lang="en-GB" altLang="en-US" sz="6000" dirty="0" smtClean="0"/>
              <a:t/>
            </a:r>
            <a:br>
              <a:rPr lang="en-GB" altLang="en-US" sz="6000" dirty="0" smtClean="0"/>
            </a:br>
            <a:r>
              <a:rPr lang="en-GB" altLang="en-US" sz="4200" dirty="0" smtClean="0"/>
              <a:t/>
            </a:r>
            <a:br>
              <a:rPr lang="en-GB" altLang="en-US" sz="4200" dirty="0" smtClean="0"/>
            </a:br>
            <a:r>
              <a:rPr lang="en-GB" altLang="en-US" sz="8000" dirty="0"/>
              <a:t>TB in your community</a:t>
            </a:r>
            <a:r>
              <a:rPr lang="en-GB" altLang="en-US" sz="4200" dirty="0"/>
              <a:t/>
            </a:r>
            <a:br>
              <a:rPr lang="en-GB" altLang="en-US" sz="4200" dirty="0"/>
            </a:br>
            <a:r>
              <a:rPr lang="en-GB" altLang="en-US" sz="4000" dirty="0"/>
              <a:t/>
            </a:r>
            <a:br>
              <a:rPr lang="en-GB" altLang="en-US" sz="4000" dirty="0"/>
            </a:br>
            <a:r>
              <a:rPr lang="en-GB" altLang="en-US" sz="4000" i="1" dirty="0">
                <a:solidFill>
                  <a:srgbClr val="FF0000"/>
                </a:solidFill>
              </a:rPr>
              <a:t/>
            </a:r>
            <a:br>
              <a:rPr lang="en-GB" altLang="en-US" sz="4000" i="1" dirty="0">
                <a:solidFill>
                  <a:srgbClr val="FF0000"/>
                </a:solidFill>
              </a:rPr>
            </a:br>
            <a:endParaRPr lang="en-GB" altLang="en-US" sz="2000" i="1" dirty="0" smtClean="0">
              <a:solidFill>
                <a:srgbClr val="FF0000"/>
              </a:solidFill>
            </a:endParaRPr>
          </a:p>
        </p:txBody>
      </p:sp>
      <p:sp>
        <p:nvSpPr>
          <p:cNvPr id="4" name="Subtitle 3"/>
          <p:cNvSpPr>
            <a:spLocks noGrp="1"/>
          </p:cNvSpPr>
          <p:nvPr>
            <p:ph type="subTitle" idx="1"/>
          </p:nvPr>
        </p:nvSpPr>
        <p:spPr/>
        <p:txBody>
          <a:bodyPr/>
          <a:lstStyle/>
          <a:p>
            <a:endParaRPr lang="en-GB" dirty="0" smtClean="0"/>
          </a:p>
          <a:p>
            <a:r>
              <a:rPr lang="en-GB" dirty="0" smtClean="0"/>
              <a:t>Date</a:t>
            </a:r>
          </a:p>
          <a:p>
            <a:r>
              <a:rPr lang="en-GB" dirty="0" smtClean="0"/>
              <a:t>Location</a:t>
            </a:r>
          </a:p>
          <a:p>
            <a:endParaRPr lang="en-GB" dirty="0"/>
          </a:p>
        </p:txBody>
      </p:sp>
    </p:spTree>
    <p:extLst>
      <p:ext uri="{BB962C8B-B14F-4D97-AF65-F5344CB8AC3E}">
        <p14:creationId xmlns:p14="http://schemas.microsoft.com/office/powerpoint/2010/main" xmlns="" val="408626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835696" y="260648"/>
            <a:ext cx="6862763" cy="504056"/>
          </a:xfrm>
        </p:spPr>
        <p:txBody>
          <a:bodyPr/>
          <a:lstStyle/>
          <a:p>
            <a:r>
              <a:rPr lang="en-GB" altLang="en-US" sz="2800" dirty="0" smtClean="0"/>
              <a:t>TB by country of birth England</a:t>
            </a:r>
          </a:p>
        </p:txBody>
      </p:sp>
      <p:sp>
        <p:nvSpPr>
          <p:cNvPr id="11268" name="TextBox 4"/>
          <p:cNvSpPr txBox="1">
            <a:spLocks noChangeArrowheads="1"/>
          </p:cNvSpPr>
          <p:nvPr/>
        </p:nvSpPr>
        <p:spPr bwMode="auto">
          <a:xfrm>
            <a:off x="539750" y="5852318"/>
            <a:ext cx="799306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r>
              <a:rPr lang="en-GB" altLang="en-US" sz="1800" dirty="0" smtClean="0">
                <a:solidFill>
                  <a:prstClr val="black"/>
                </a:solidFill>
              </a:rPr>
              <a:t>Source</a:t>
            </a:r>
            <a:r>
              <a:rPr lang="en-GB" altLang="en-US" sz="1800" dirty="0">
                <a:solidFill>
                  <a:prstClr val="black"/>
                </a:solidFill>
              </a:rPr>
              <a:t>: PHE, </a:t>
            </a:r>
            <a:r>
              <a:rPr lang="en-GB" altLang="en-US" sz="1800" dirty="0" smtClean="0">
                <a:solidFill>
                  <a:prstClr val="black"/>
                </a:solidFill>
              </a:rPr>
              <a:t>2018</a:t>
            </a:r>
            <a:endParaRPr lang="en-GB" altLang="en-US" sz="1800" dirty="0">
              <a:solidFill>
                <a:prstClr val="black"/>
              </a:solidFill>
            </a:endParaRPr>
          </a:p>
        </p:txBody>
      </p:sp>
      <p:graphicFrame>
        <p:nvGraphicFramePr>
          <p:cNvPr id="7" name="Chart 6"/>
          <p:cNvGraphicFramePr/>
          <p:nvPr/>
        </p:nvGraphicFramePr>
        <p:xfrm>
          <a:off x="395536" y="764704"/>
          <a:ext cx="8280920" cy="532859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nvGraphicFramePr>
        <p:xfrm>
          <a:off x="395536" y="836712"/>
          <a:ext cx="8568952" cy="52565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514067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835696" y="260648"/>
            <a:ext cx="6862763" cy="504056"/>
          </a:xfrm>
        </p:spPr>
        <p:txBody>
          <a:bodyPr/>
          <a:lstStyle/>
          <a:p>
            <a:r>
              <a:rPr lang="en-GB" altLang="en-US" sz="2800" dirty="0" smtClean="0"/>
              <a:t>TB by country of birth in...</a:t>
            </a:r>
          </a:p>
        </p:txBody>
      </p:sp>
      <p:sp>
        <p:nvSpPr>
          <p:cNvPr id="11268" name="TextBox 4"/>
          <p:cNvSpPr txBox="1">
            <a:spLocks noChangeArrowheads="1"/>
          </p:cNvSpPr>
          <p:nvPr/>
        </p:nvSpPr>
        <p:spPr bwMode="auto">
          <a:xfrm>
            <a:off x="539750" y="5852318"/>
            <a:ext cx="799306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r>
              <a:rPr lang="en-GB" altLang="en-US" sz="1800" dirty="0" smtClean="0">
                <a:solidFill>
                  <a:prstClr val="black"/>
                </a:solidFill>
              </a:rPr>
              <a:t>Source</a:t>
            </a:r>
            <a:r>
              <a:rPr lang="en-GB" altLang="en-US" sz="1800" dirty="0">
                <a:solidFill>
                  <a:prstClr val="black"/>
                </a:solidFill>
              </a:rPr>
              <a:t>: PHE, </a:t>
            </a:r>
            <a:r>
              <a:rPr lang="en-GB" altLang="en-US" sz="1800" dirty="0" smtClean="0">
                <a:solidFill>
                  <a:prstClr val="black"/>
                </a:solidFill>
              </a:rPr>
              <a:t>2018</a:t>
            </a:r>
            <a:endParaRPr lang="en-GB" altLang="en-US" sz="1800" dirty="0">
              <a:solidFill>
                <a:prstClr val="black"/>
              </a:solidFill>
            </a:endParaRPr>
          </a:p>
        </p:txBody>
      </p:sp>
      <p:graphicFrame>
        <p:nvGraphicFramePr>
          <p:cNvPr id="7" name="Chart 6"/>
          <p:cNvGraphicFramePr/>
          <p:nvPr/>
        </p:nvGraphicFramePr>
        <p:xfrm>
          <a:off x="395536" y="764704"/>
          <a:ext cx="8280920" cy="53285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514067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ctrTitle"/>
          </p:nvPr>
        </p:nvSpPr>
        <p:spPr/>
        <p:txBody>
          <a:bodyPr/>
          <a:lstStyle/>
          <a:p>
            <a:pPr eaLnBrk="1" hangingPunct="1"/>
            <a:r>
              <a:rPr lang="en-GB" altLang="en-US" dirty="0" smtClean="0"/>
              <a:t>TB the illness</a:t>
            </a:r>
          </a:p>
        </p:txBody>
      </p:sp>
      <p:sp>
        <p:nvSpPr>
          <p:cNvPr id="3" name="Subtitle 2"/>
          <p:cNvSpPr>
            <a:spLocks noGrp="1"/>
          </p:cNvSpPr>
          <p:nvPr>
            <p:ph type="subTitle" idx="1"/>
          </p:nvPr>
        </p:nvSpPr>
        <p:spPr>
          <a:xfrm>
            <a:off x="1331913" y="3500438"/>
            <a:ext cx="6400800" cy="1752600"/>
          </a:xfrm>
        </p:spPr>
        <p:txBody>
          <a:bodyPr rtlCol="0">
            <a:normAutofit/>
          </a:bodyPr>
          <a:lstStyle/>
          <a:p>
            <a:pPr eaLnBrk="1" fontAlgn="auto" hangingPunct="1">
              <a:spcAft>
                <a:spcPts val="0"/>
              </a:spcAft>
              <a:buFont typeface="Arial" pitchFamily="34" charset="0"/>
              <a:buNone/>
              <a:defRPr/>
            </a:pPr>
            <a:r>
              <a:rPr lang="en-GB" dirty="0" smtClean="0"/>
              <a:t>What is TB: symptoms, risks, and prevention</a:t>
            </a:r>
          </a:p>
        </p:txBody>
      </p:sp>
    </p:spTree>
    <p:extLst>
      <p:ext uri="{BB962C8B-B14F-4D97-AF65-F5344CB8AC3E}">
        <p14:creationId xmlns:p14="http://schemas.microsoft.com/office/powerpoint/2010/main" xmlns="" val="4128694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7524328" y="2568822"/>
            <a:ext cx="1281506" cy="35415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314" name="Title 1"/>
          <p:cNvSpPr>
            <a:spLocks noGrp="1"/>
          </p:cNvSpPr>
          <p:nvPr>
            <p:ph type="title"/>
          </p:nvPr>
        </p:nvSpPr>
        <p:spPr>
          <a:xfrm>
            <a:off x="1327861" y="188640"/>
            <a:ext cx="6862763" cy="1143000"/>
          </a:xfrm>
        </p:spPr>
        <p:txBody>
          <a:bodyPr/>
          <a:lstStyle/>
          <a:p>
            <a:pPr eaLnBrk="1" hangingPunct="1"/>
            <a:r>
              <a:rPr lang="en-GB" altLang="en-US" dirty="0" smtClean="0">
                <a:latin typeface="Arial" charset="0"/>
                <a:cs typeface="Arial" charset="0"/>
              </a:rPr>
              <a:t>What is TB?</a:t>
            </a:r>
          </a:p>
        </p:txBody>
      </p:sp>
      <p:sp>
        <p:nvSpPr>
          <p:cNvPr id="3" name="Content Placeholder 2"/>
          <p:cNvSpPr>
            <a:spLocks noGrp="1"/>
          </p:cNvSpPr>
          <p:nvPr>
            <p:ph idx="1"/>
          </p:nvPr>
        </p:nvSpPr>
        <p:spPr>
          <a:xfrm>
            <a:off x="539552" y="2492896"/>
            <a:ext cx="7056784" cy="4032448"/>
          </a:xfrm>
        </p:spPr>
        <p:txBody>
          <a:bodyPr rtlCol="0">
            <a:normAutofit/>
          </a:bodyPr>
          <a:lstStyle/>
          <a:p>
            <a:pPr eaLnBrk="1" fontAlgn="auto" hangingPunct="1">
              <a:spcAft>
                <a:spcPts val="0"/>
              </a:spcAft>
              <a:buFont typeface="Arial" pitchFamily="34" charset="0"/>
              <a:buChar char="•"/>
              <a:defRPr/>
            </a:pPr>
            <a:r>
              <a:rPr lang="en-US" sz="2800" b="1" dirty="0" smtClean="0"/>
              <a:t>Active TB</a:t>
            </a:r>
            <a:r>
              <a:rPr lang="en-US" sz="2800" dirty="0" smtClean="0"/>
              <a:t>: TB bacteria are awake, multiplying and damaging organs in the body</a:t>
            </a:r>
          </a:p>
          <a:p>
            <a:pPr marL="0" indent="0" eaLnBrk="1" fontAlgn="auto" hangingPunct="1">
              <a:spcAft>
                <a:spcPts val="0"/>
              </a:spcAft>
              <a:buNone/>
              <a:defRPr/>
            </a:pPr>
            <a:endParaRPr lang="en-US" sz="2800" dirty="0" smtClean="0"/>
          </a:p>
          <a:p>
            <a:pPr lvl="1" eaLnBrk="1" fontAlgn="auto" hangingPunct="1">
              <a:spcAft>
                <a:spcPts val="0"/>
              </a:spcAft>
              <a:buFont typeface="Arial" pitchFamily="34" charset="0"/>
              <a:buChar char="•"/>
              <a:defRPr/>
            </a:pPr>
            <a:r>
              <a:rPr lang="en-US" sz="2000" b="1" dirty="0" smtClean="0"/>
              <a:t>Pulmonary TB</a:t>
            </a:r>
            <a:r>
              <a:rPr lang="en-US" sz="2000" dirty="0" smtClean="0"/>
              <a:t>: TB in the lungs or throat – </a:t>
            </a:r>
            <a:r>
              <a:rPr lang="en-US" sz="2000" b="1" dirty="0" smtClean="0"/>
              <a:t>infectious</a:t>
            </a:r>
            <a:r>
              <a:rPr lang="en-US" sz="2000" dirty="0" smtClean="0"/>
              <a:t> until treated</a:t>
            </a:r>
            <a:endParaRPr lang="en-GB" sz="2000" dirty="0" smtClean="0"/>
          </a:p>
          <a:p>
            <a:pPr lvl="1" eaLnBrk="1" fontAlgn="auto" hangingPunct="1">
              <a:spcAft>
                <a:spcPts val="0"/>
              </a:spcAft>
              <a:buFont typeface="Arial" pitchFamily="34" charset="0"/>
              <a:buChar char="•"/>
              <a:defRPr/>
            </a:pPr>
            <a:r>
              <a:rPr lang="en-US" sz="2000" b="1" dirty="0" smtClean="0"/>
              <a:t>Non-pulmonary TB/Extra-pulmonary TB</a:t>
            </a:r>
            <a:r>
              <a:rPr lang="en-US" sz="2000" dirty="0" smtClean="0"/>
              <a:t>: TB in a part of the body other than the lungs – </a:t>
            </a:r>
            <a:r>
              <a:rPr lang="en-US" sz="2000" b="1" dirty="0" smtClean="0"/>
              <a:t>not infectious</a:t>
            </a:r>
          </a:p>
          <a:p>
            <a:pPr marL="457200" lvl="1" indent="0" eaLnBrk="1" fontAlgn="auto" hangingPunct="1">
              <a:spcAft>
                <a:spcPts val="0"/>
              </a:spcAft>
              <a:buNone/>
              <a:defRPr/>
            </a:pPr>
            <a:endParaRPr lang="en-GB" sz="3400" b="1" dirty="0" smtClean="0"/>
          </a:p>
          <a:p>
            <a:pPr eaLnBrk="1" fontAlgn="auto" hangingPunct="1">
              <a:spcAft>
                <a:spcPts val="0"/>
              </a:spcAft>
              <a:buFont typeface="Arial" pitchFamily="34" charset="0"/>
              <a:buChar char="•"/>
              <a:defRPr/>
            </a:pPr>
            <a:endParaRPr lang="en-GB" dirty="0"/>
          </a:p>
        </p:txBody>
      </p:sp>
      <p:sp>
        <p:nvSpPr>
          <p:cNvPr id="5" name="Title 1"/>
          <p:cNvSpPr txBox="1">
            <a:spLocks/>
          </p:cNvSpPr>
          <p:nvPr/>
        </p:nvSpPr>
        <p:spPr bwMode="auto">
          <a:xfrm>
            <a:off x="1763687" y="1201316"/>
            <a:ext cx="6862763"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pPr eaLnBrk="1" fontAlgn="auto" hangingPunct="1">
              <a:spcAft>
                <a:spcPts val="0"/>
              </a:spcAft>
              <a:buFont typeface="Arial" pitchFamily="34" charset="0"/>
              <a:buNone/>
              <a:defRPr/>
            </a:pPr>
            <a:r>
              <a:rPr lang="en-US" sz="3200" dirty="0" smtClean="0">
                <a:solidFill>
                  <a:prstClr val="black"/>
                </a:solidFill>
              </a:rPr>
              <a:t>TB </a:t>
            </a:r>
            <a:r>
              <a:rPr lang="en-US" sz="3200" dirty="0">
                <a:solidFill>
                  <a:prstClr val="black"/>
                </a:solidFill>
              </a:rPr>
              <a:t>is a serious </a:t>
            </a:r>
            <a:r>
              <a:rPr lang="en-US" sz="3200" dirty="0" smtClean="0">
                <a:solidFill>
                  <a:prstClr val="black"/>
                </a:solidFill>
              </a:rPr>
              <a:t>illness caused </a:t>
            </a:r>
            <a:r>
              <a:rPr lang="en-US" sz="3200" dirty="0">
                <a:solidFill>
                  <a:prstClr val="black"/>
                </a:solidFill>
              </a:rPr>
              <a:t>by </a:t>
            </a:r>
            <a:r>
              <a:rPr lang="en-US" sz="3200" dirty="0" smtClean="0">
                <a:solidFill>
                  <a:prstClr val="black"/>
                </a:solidFill>
              </a:rPr>
              <a:t>airborne bacteria</a:t>
            </a:r>
            <a:endParaRPr lang="en-US" sz="3200" dirty="0">
              <a:solidFill>
                <a:prstClr val="black"/>
              </a:solidFill>
            </a:endParaRPr>
          </a:p>
        </p:txBody>
      </p:sp>
    </p:spTree>
    <p:extLst>
      <p:ext uri="{BB962C8B-B14F-4D97-AF65-F5344CB8AC3E}">
        <p14:creationId xmlns:p14="http://schemas.microsoft.com/office/powerpoint/2010/main" xmlns="" val="2301632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1" descr="4_Tiredness.jpg"/>
          <p:cNvPicPr>
            <a:picLocks noChangeAspect="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300788" y="3524250"/>
            <a:ext cx="2641600" cy="2022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39" name="Title 1"/>
          <p:cNvSpPr>
            <a:spLocks noGrp="1"/>
          </p:cNvSpPr>
          <p:nvPr>
            <p:ph type="title"/>
          </p:nvPr>
        </p:nvSpPr>
        <p:spPr>
          <a:xfrm>
            <a:off x="1835150" y="260350"/>
            <a:ext cx="5977210" cy="1143000"/>
          </a:xfrm>
        </p:spPr>
        <p:txBody>
          <a:bodyPr/>
          <a:lstStyle/>
          <a:p>
            <a:pPr eaLnBrk="1" hangingPunct="1"/>
            <a:r>
              <a:rPr lang="en-GB" altLang="en-US" dirty="0" smtClean="0">
                <a:latin typeface="Arial" charset="0"/>
                <a:cs typeface="Arial" charset="0"/>
              </a:rPr>
              <a:t>Symptoms of active TB</a:t>
            </a:r>
          </a:p>
        </p:txBody>
      </p:sp>
      <p:pic>
        <p:nvPicPr>
          <p:cNvPr id="14340" name="Picture 8" descr="7_NoAppetite.jpg"/>
          <p:cNvPicPr>
            <a:picLocks noChangeAspect="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3708400" y="3789363"/>
            <a:ext cx="2379663"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1" name="Picture 9" descr="2_Cough.jpg"/>
          <p:cNvPicPr>
            <a:picLocks noChangeAspect="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6199188" y="1341438"/>
            <a:ext cx="2644775" cy="2000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2" name="Picture 10" descr="3_Fever.jpg"/>
          <p:cNvPicPr>
            <a:picLocks noChangeAspect="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755650" y="1789113"/>
            <a:ext cx="2400300" cy="178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3" name="Picture 12" descr="5_NightSweats.jpg"/>
          <p:cNvPicPr>
            <a:picLocks noChangeAspect="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755650" y="3789363"/>
            <a:ext cx="2425700" cy="179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4" name="Picture 13" descr="6_WeightLoss.jpg"/>
          <p:cNvPicPr>
            <a:picLocks noChangeAspect="1"/>
          </p:cNvPicPr>
          <p:nvPr/>
        </p:nvPicPr>
        <p:blipFill>
          <a:blip r:embed="rId8" cstate="screen">
            <a:extLst>
              <a:ext uri="{28A0092B-C50C-407E-A947-70E740481C1C}">
                <a14:useLocalDpi xmlns:a14="http://schemas.microsoft.com/office/drawing/2010/main" xmlns="" val="0"/>
              </a:ext>
            </a:extLst>
          </a:blip>
          <a:srcRect/>
          <a:stretch>
            <a:fillRect/>
          </a:stretch>
        </p:blipFill>
        <p:spPr bwMode="auto">
          <a:xfrm>
            <a:off x="3727450" y="1557338"/>
            <a:ext cx="2416175" cy="1831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83191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Transmission of TB</a:t>
            </a:r>
            <a:endParaRPr lang="en-GB" dirty="0"/>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US" dirty="0" smtClean="0"/>
              <a:t>TB is spread when people breathe in TB bacteria: long and close contact with somebody with infectious TB is usually needed.</a:t>
            </a:r>
          </a:p>
          <a:p>
            <a:pPr eaLnBrk="1" fontAlgn="auto" hangingPunct="1">
              <a:spcAft>
                <a:spcPts val="0"/>
              </a:spcAft>
              <a:buFont typeface="Arial" pitchFamily="34" charset="0"/>
              <a:buChar char="•"/>
              <a:defRPr/>
            </a:pPr>
            <a:endParaRPr lang="en-GB" dirty="0" smtClean="0"/>
          </a:p>
          <a:p>
            <a:pPr eaLnBrk="1" fontAlgn="auto" hangingPunct="1">
              <a:spcAft>
                <a:spcPts val="0"/>
              </a:spcAft>
              <a:buFont typeface="Arial" pitchFamily="34" charset="0"/>
              <a:buChar char="•"/>
              <a:defRPr/>
            </a:pPr>
            <a:r>
              <a:rPr lang="en-US" dirty="0" smtClean="0"/>
              <a:t>TB bacteria are spread after someone </a:t>
            </a:r>
            <a:br>
              <a:rPr lang="en-US" dirty="0" smtClean="0"/>
            </a:br>
            <a:r>
              <a:rPr lang="en-US" dirty="0" smtClean="0"/>
              <a:t>with infectious TB coughs or sneezes. </a:t>
            </a:r>
          </a:p>
          <a:p>
            <a:pPr eaLnBrk="1" fontAlgn="auto" hangingPunct="1">
              <a:spcAft>
                <a:spcPts val="0"/>
              </a:spcAft>
              <a:buFont typeface="Arial" pitchFamily="34" charset="0"/>
              <a:buNone/>
              <a:defRPr/>
            </a:pPr>
            <a:endParaRPr lang="en-GB" dirty="0" smtClean="0"/>
          </a:p>
          <a:p>
            <a:pPr eaLnBrk="1" fontAlgn="auto" hangingPunct="1">
              <a:spcAft>
                <a:spcPts val="0"/>
              </a:spcAft>
              <a:buFont typeface="Arial" pitchFamily="34" charset="0"/>
              <a:buChar char="•"/>
              <a:defRPr/>
            </a:pPr>
            <a:r>
              <a:rPr lang="en-US" dirty="0" smtClean="0"/>
              <a:t>TB is not spread through spitting, shared surfaces, or sharing cups or cutlery.</a:t>
            </a:r>
            <a:endParaRPr lang="en-GB" dirty="0" smtClean="0"/>
          </a:p>
          <a:p>
            <a:pPr eaLnBrk="1" fontAlgn="auto" hangingPunct="1">
              <a:spcAft>
                <a:spcPts val="0"/>
              </a:spcAft>
              <a:buFont typeface="Arial" pitchFamily="34" charset="0"/>
              <a:buChar char="•"/>
              <a:defRPr/>
            </a:pPr>
            <a:endParaRPr lang="en-GB" dirty="0"/>
          </a:p>
        </p:txBody>
      </p:sp>
      <p:pic>
        <p:nvPicPr>
          <p:cNvPr id="15364" name="Picture 4" descr="2_Cough.png"/>
          <p:cNvPicPr>
            <a:picLocks noChangeAspect="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7451725" y="2781300"/>
            <a:ext cx="1260475" cy="2160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3018975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xmlns="" val="0"/>
              </a:ext>
            </a:extLst>
          </a:blip>
          <a:srcRect/>
          <a:stretch/>
        </p:blipFill>
        <p:spPr bwMode="auto">
          <a:xfrm>
            <a:off x="4382948" y="2492896"/>
            <a:ext cx="4515135" cy="35499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p:txBody>
          <a:bodyPr/>
          <a:lstStyle/>
          <a:p>
            <a:r>
              <a:rPr lang="en-GB" dirty="0" smtClean="0"/>
              <a:t>What happens if you breathe in TB bacteria?</a:t>
            </a:r>
            <a:endParaRPr lang="en-GB" dirty="0"/>
          </a:p>
        </p:txBody>
      </p:sp>
      <p:sp>
        <p:nvSpPr>
          <p:cNvPr id="3" name="TextBox 2"/>
          <p:cNvSpPr txBox="1"/>
          <p:nvPr/>
        </p:nvSpPr>
        <p:spPr>
          <a:xfrm>
            <a:off x="611560" y="2132856"/>
            <a:ext cx="6768752" cy="3385542"/>
          </a:xfrm>
          <a:prstGeom prst="rect">
            <a:avLst/>
          </a:prstGeom>
          <a:noFill/>
        </p:spPr>
        <p:txBody>
          <a:bodyPr wrap="square" rtlCol="0">
            <a:spAutoFit/>
          </a:bodyPr>
          <a:lstStyle/>
          <a:p>
            <a:r>
              <a:rPr lang="en-GB" sz="2800" dirty="0">
                <a:solidFill>
                  <a:prstClr val="black"/>
                </a:solidFill>
              </a:rPr>
              <a:t>One of three things will happen:</a:t>
            </a:r>
          </a:p>
          <a:p>
            <a:endParaRPr lang="en-GB" sz="2800" dirty="0">
              <a:solidFill>
                <a:prstClr val="black"/>
              </a:solidFill>
            </a:endParaRPr>
          </a:p>
          <a:p>
            <a:pPr marL="285750" indent="-285750">
              <a:buFontTx/>
              <a:buChar char="-"/>
            </a:pPr>
            <a:r>
              <a:rPr lang="en-GB" sz="2800" dirty="0">
                <a:solidFill>
                  <a:prstClr val="black"/>
                </a:solidFill>
              </a:rPr>
              <a:t>Clear</a:t>
            </a:r>
          </a:p>
          <a:p>
            <a:pPr marL="285750" indent="-285750">
              <a:buFontTx/>
              <a:buChar char="-"/>
            </a:pPr>
            <a:endParaRPr lang="en-GB" sz="2800" dirty="0">
              <a:solidFill>
                <a:prstClr val="black"/>
              </a:solidFill>
            </a:endParaRPr>
          </a:p>
          <a:p>
            <a:pPr marL="285750" indent="-285750">
              <a:buFontTx/>
              <a:buChar char="-"/>
            </a:pPr>
            <a:r>
              <a:rPr lang="en-GB" sz="2800" dirty="0" smtClean="0">
                <a:solidFill>
                  <a:prstClr val="black"/>
                </a:solidFill>
              </a:rPr>
              <a:t>Latent TB</a:t>
            </a:r>
            <a:endParaRPr lang="en-GB" sz="2800" dirty="0">
              <a:solidFill>
                <a:prstClr val="black"/>
              </a:solidFill>
            </a:endParaRPr>
          </a:p>
          <a:p>
            <a:pPr marL="285750" indent="-285750">
              <a:buFontTx/>
              <a:buChar char="-"/>
            </a:pPr>
            <a:endParaRPr lang="en-GB" sz="2800" dirty="0">
              <a:solidFill>
                <a:prstClr val="black"/>
              </a:solidFill>
            </a:endParaRPr>
          </a:p>
          <a:p>
            <a:pPr marL="285750" indent="-285750">
              <a:buFontTx/>
              <a:buChar char="-"/>
            </a:pPr>
            <a:r>
              <a:rPr lang="en-GB" sz="2800" dirty="0" smtClean="0">
                <a:solidFill>
                  <a:prstClr val="black"/>
                </a:solidFill>
              </a:rPr>
              <a:t>Active TB</a:t>
            </a:r>
            <a:endParaRPr lang="en-GB" sz="2800" dirty="0">
              <a:solidFill>
                <a:prstClr val="black"/>
              </a:solidFill>
            </a:endParaRPr>
          </a:p>
          <a:p>
            <a:endParaRPr lang="en-GB" dirty="0">
              <a:solidFill>
                <a:prstClr val="black"/>
              </a:solidFill>
            </a:endParaRPr>
          </a:p>
        </p:txBody>
      </p:sp>
    </p:spTree>
    <p:extLst>
      <p:ext uri="{BB962C8B-B14F-4D97-AF65-F5344CB8AC3E}">
        <p14:creationId xmlns:p14="http://schemas.microsoft.com/office/powerpoint/2010/main" xmlns="" val="4147014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p:txBody>
          <a:bodyPr/>
          <a:lstStyle/>
          <a:p>
            <a:pPr eaLnBrk="1" hangingPunct="1"/>
            <a:r>
              <a:rPr lang="en-GB" altLang="en-US" dirty="0" smtClean="0">
                <a:latin typeface="Arial" charset="0"/>
                <a:cs typeface="Arial" charset="0"/>
              </a:rPr>
              <a:t>Latent TB – prevention is better than cure</a:t>
            </a:r>
          </a:p>
        </p:txBody>
      </p:sp>
    </p:spTree>
    <p:extLst>
      <p:ext uri="{BB962C8B-B14F-4D97-AF65-F5344CB8AC3E}">
        <p14:creationId xmlns:p14="http://schemas.microsoft.com/office/powerpoint/2010/main" xmlns="" val="39043047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3743400" y="2348880"/>
            <a:ext cx="5400600" cy="30378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314" name="Title 1"/>
          <p:cNvSpPr>
            <a:spLocks noGrp="1"/>
          </p:cNvSpPr>
          <p:nvPr>
            <p:ph type="title"/>
          </p:nvPr>
        </p:nvSpPr>
        <p:spPr>
          <a:xfrm>
            <a:off x="1327861" y="188640"/>
            <a:ext cx="6862763" cy="1143000"/>
          </a:xfrm>
        </p:spPr>
        <p:txBody>
          <a:bodyPr/>
          <a:lstStyle/>
          <a:p>
            <a:pPr eaLnBrk="1" hangingPunct="1"/>
            <a:r>
              <a:rPr lang="en-GB" altLang="en-US" dirty="0" smtClean="0">
                <a:latin typeface="Arial" charset="0"/>
                <a:cs typeface="Arial" charset="0"/>
              </a:rPr>
              <a:t>What is latent TB?</a:t>
            </a:r>
          </a:p>
        </p:txBody>
      </p:sp>
      <p:sp>
        <p:nvSpPr>
          <p:cNvPr id="3" name="Content Placeholder 2"/>
          <p:cNvSpPr>
            <a:spLocks noGrp="1"/>
          </p:cNvSpPr>
          <p:nvPr>
            <p:ph idx="1"/>
          </p:nvPr>
        </p:nvSpPr>
        <p:spPr>
          <a:xfrm>
            <a:off x="395536" y="2276872"/>
            <a:ext cx="4320480" cy="3599929"/>
          </a:xfrm>
        </p:spPr>
        <p:txBody>
          <a:bodyPr rtlCol="0">
            <a:normAutofit/>
          </a:bodyPr>
          <a:lstStyle/>
          <a:p>
            <a:pPr marL="0" indent="0" eaLnBrk="1" fontAlgn="auto" hangingPunct="1">
              <a:spcAft>
                <a:spcPts val="0"/>
              </a:spcAft>
              <a:buNone/>
              <a:defRPr/>
            </a:pPr>
            <a:r>
              <a:rPr lang="en-US" sz="2800" b="1" dirty="0"/>
              <a:t>Latent TB:</a:t>
            </a:r>
            <a:r>
              <a:rPr lang="en-US" sz="2800" dirty="0"/>
              <a:t> TB bacteria are asleep, being kept under control by the immune system – not </a:t>
            </a:r>
            <a:r>
              <a:rPr lang="en-US" sz="2800" dirty="0" smtClean="0"/>
              <a:t>infectious. </a:t>
            </a:r>
            <a:endParaRPr lang="en-GB" sz="2800" dirty="0" smtClean="0"/>
          </a:p>
          <a:p>
            <a:pPr marL="0" indent="0" eaLnBrk="1" fontAlgn="auto" hangingPunct="1">
              <a:spcAft>
                <a:spcPts val="0"/>
              </a:spcAft>
              <a:buNone/>
              <a:defRPr/>
            </a:pPr>
            <a:r>
              <a:rPr lang="en-US" sz="2800" dirty="0" smtClean="0"/>
              <a:t>You will not have any symptoms. </a:t>
            </a:r>
            <a:endParaRPr lang="en-GB" sz="2800" dirty="0"/>
          </a:p>
        </p:txBody>
      </p:sp>
    </p:spTree>
    <p:extLst>
      <p:ext uri="{BB962C8B-B14F-4D97-AF65-F5344CB8AC3E}">
        <p14:creationId xmlns:p14="http://schemas.microsoft.com/office/powerpoint/2010/main" xmlns="" val="1529136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547664" y="332656"/>
            <a:ext cx="6964552" cy="1143000"/>
          </a:xfrm>
        </p:spPr>
        <p:txBody>
          <a:bodyPr/>
          <a:lstStyle/>
          <a:p>
            <a:pPr eaLnBrk="1" hangingPunct="1"/>
            <a:r>
              <a:rPr lang="en-GB" altLang="en-US" sz="3200" dirty="0" smtClean="0">
                <a:latin typeface="Arial" charset="0"/>
                <a:cs typeface="Arial" charset="0"/>
              </a:rPr>
              <a:t>Latent TB: Animated into action </a:t>
            </a:r>
          </a:p>
        </p:txBody>
      </p:sp>
      <p:pic>
        <p:nvPicPr>
          <p:cNvPr id="4" name="Latent-TB_Get-Tested_Full_Subtitled.mp4">
            <a:hlinkClick r:id="" action="ppaction://media"/>
          </p:cNvPr>
          <p:cNvPicPr>
            <a:picLocks noRot="1" noChangeAspect="1"/>
          </p:cNvPicPr>
          <p:nvPr>
            <a:videoFile r:link="rId1"/>
          </p:nvPr>
        </p:nvPicPr>
        <p:blipFill>
          <a:blip r:embed="rId4" cstate="print"/>
          <a:stretch>
            <a:fillRect/>
          </a:stretch>
        </p:blipFill>
        <p:spPr>
          <a:xfrm>
            <a:off x="899592" y="1916832"/>
            <a:ext cx="7296811" cy="4104456"/>
          </a:xfrm>
          <a:prstGeom prst="rect">
            <a:avLst/>
          </a:prstGeom>
        </p:spPr>
      </p:pic>
    </p:spTree>
    <p:extLst>
      <p:ext uri="{BB962C8B-B14F-4D97-AF65-F5344CB8AC3E}">
        <p14:creationId xmlns:p14="http://schemas.microsoft.com/office/powerpoint/2010/main" xmlns="" val="17343758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331640" y="2564904"/>
            <a:ext cx="6862763" cy="1143000"/>
          </a:xfrm>
        </p:spPr>
        <p:txBody>
          <a:bodyPr/>
          <a:lstStyle/>
          <a:p>
            <a:r>
              <a:rPr lang="en-US" altLang="en-US" sz="7200" dirty="0" smtClean="0">
                <a:latin typeface="Arial" charset="0"/>
                <a:cs typeface="Arial" charset="0"/>
              </a:rPr>
              <a:t>Being a TB Champion</a:t>
            </a:r>
            <a:endParaRPr lang="en-GB" altLang="en-US" sz="7200" dirty="0" smtClean="0">
              <a:latin typeface="Arial" charset="0"/>
              <a:cs typeface="Arial" charset="0"/>
            </a:endParaRPr>
          </a:p>
        </p:txBody>
      </p:sp>
    </p:spTree>
    <p:extLst>
      <p:ext uri="{BB962C8B-B14F-4D97-AF65-F5344CB8AC3E}">
        <p14:creationId xmlns:p14="http://schemas.microsoft.com/office/powerpoint/2010/main" xmlns="" val="24204102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835150" y="260350"/>
            <a:ext cx="6862763" cy="1008410"/>
          </a:xfrm>
        </p:spPr>
        <p:txBody>
          <a:bodyPr/>
          <a:lstStyle/>
          <a:p>
            <a:r>
              <a:rPr lang="en-GB" altLang="en-US" dirty="0" smtClean="0">
                <a:latin typeface="Arial" charset="0"/>
                <a:cs typeface="Arial" charset="0"/>
              </a:rPr>
              <a:t>Latent TB </a:t>
            </a:r>
            <a:endParaRPr lang="en-GB" altLang="en-US" i="1" dirty="0" smtClean="0">
              <a:solidFill>
                <a:srgbClr val="FF0000"/>
              </a:solidFill>
              <a:latin typeface="Arial" charset="0"/>
              <a:cs typeface="Arial" charset="0"/>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60356" y="2564904"/>
            <a:ext cx="4559714" cy="3200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5220071" y="2564904"/>
            <a:ext cx="3419013" cy="3785652"/>
          </a:xfrm>
          <a:prstGeom prst="rect">
            <a:avLst/>
          </a:prstGeom>
          <a:noFill/>
        </p:spPr>
        <p:txBody>
          <a:bodyPr wrap="square">
            <a:spAutoFit/>
          </a:bodyPr>
          <a:lstStyle/>
          <a:p>
            <a:pPr marL="36000" indent="-457200" defTabSz="586800" fontAlgn="base">
              <a:spcBef>
                <a:spcPct val="0"/>
              </a:spcBef>
              <a:spcAft>
                <a:spcPct val="0"/>
              </a:spcAft>
              <a:defRPr/>
            </a:pPr>
            <a:r>
              <a:rPr lang="en-GB" sz="2400" dirty="0" smtClean="0">
                <a:solidFill>
                  <a:prstClr val="black"/>
                </a:solidFill>
                <a:latin typeface="Arial" charset="0"/>
              </a:rPr>
              <a:t>72% of people who fall ill with active TB in England were born overseas</a:t>
            </a:r>
          </a:p>
          <a:p>
            <a:pPr marL="36000" indent="-457200" defTabSz="586800" fontAlgn="base">
              <a:spcBef>
                <a:spcPct val="0"/>
              </a:spcBef>
              <a:spcAft>
                <a:spcPct val="0"/>
              </a:spcAft>
              <a:defRPr/>
            </a:pPr>
            <a:endParaRPr lang="en-GB" sz="2400" dirty="0" smtClean="0">
              <a:solidFill>
                <a:prstClr val="black"/>
              </a:solidFill>
              <a:latin typeface="Arial" charset="0"/>
            </a:endParaRPr>
          </a:p>
          <a:p>
            <a:pPr marL="36000" indent="-457200" defTabSz="586800" fontAlgn="base">
              <a:spcBef>
                <a:spcPct val="0"/>
              </a:spcBef>
              <a:spcAft>
                <a:spcPct val="0"/>
              </a:spcAft>
              <a:defRPr/>
            </a:pPr>
            <a:r>
              <a:rPr lang="en-GB" sz="2400" dirty="0" smtClean="0">
                <a:solidFill>
                  <a:prstClr val="black"/>
                </a:solidFill>
                <a:latin typeface="Arial" charset="0"/>
              </a:rPr>
              <a:t>75</a:t>
            </a:r>
            <a:r>
              <a:rPr lang="en-GB" sz="2400" dirty="0">
                <a:solidFill>
                  <a:prstClr val="black"/>
                </a:solidFill>
                <a:latin typeface="Arial" charset="0"/>
              </a:rPr>
              <a:t>% of active TB cases caused by latent TB bacteria “waking up” and becoming active</a:t>
            </a:r>
          </a:p>
          <a:p>
            <a:pPr marL="36000" indent="-457200" defTabSz="586800" fontAlgn="base">
              <a:spcBef>
                <a:spcPct val="0"/>
              </a:spcBef>
              <a:spcAft>
                <a:spcPct val="0"/>
              </a:spcAft>
              <a:defRPr/>
            </a:pPr>
            <a:endParaRPr lang="en-GB" sz="2400" dirty="0">
              <a:solidFill>
                <a:srgbClr val="FF0000"/>
              </a:solidFill>
              <a:latin typeface="Arial" charset="0"/>
            </a:endParaRPr>
          </a:p>
        </p:txBody>
      </p:sp>
      <p:sp>
        <p:nvSpPr>
          <p:cNvPr id="5" name="TextBox 4"/>
          <p:cNvSpPr txBox="1"/>
          <p:nvPr/>
        </p:nvSpPr>
        <p:spPr>
          <a:xfrm>
            <a:off x="1619672" y="1484784"/>
            <a:ext cx="7074101" cy="523220"/>
          </a:xfrm>
          <a:prstGeom prst="rect">
            <a:avLst/>
          </a:prstGeom>
          <a:noFill/>
        </p:spPr>
        <p:txBody>
          <a:bodyPr wrap="square">
            <a:spAutoFit/>
          </a:bodyPr>
          <a:lstStyle/>
          <a:p>
            <a:pPr marL="36000" indent="-457200" algn="ctr" defTabSz="586800" fontAlgn="base">
              <a:spcBef>
                <a:spcPct val="0"/>
              </a:spcBef>
              <a:spcAft>
                <a:spcPct val="0"/>
              </a:spcAft>
              <a:defRPr/>
            </a:pPr>
            <a:r>
              <a:rPr lang="en-GB" sz="2800" b="1" dirty="0" smtClean="0">
                <a:solidFill>
                  <a:prstClr val="black"/>
                </a:solidFill>
                <a:latin typeface="Arial" charset="0"/>
              </a:rPr>
              <a:t>1 in 4 people globally have latent </a:t>
            </a:r>
            <a:r>
              <a:rPr lang="en-GB" sz="2800" b="1" dirty="0" smtClean="0">
                <a:solidFill>
                  <a:prstClr val="black"/>
                </a:solidFill>
                <a:latin typeface="Arial" charset="0"/>
              </a:rPr>
              <a:t>TB</a:t>
            </a:r>
            <a:endParaRPr lang="en-GB" sz="2800" b="1" dirty="0" smtClean="0">
              <a:solidFill>
                <a:prstClr val="black"/>
              </a:solidFill>
              <a:latin typeface="Arial" charset="0"/>
            </a:endParaRPr>
          </a:p>
        </p:txBody>
      </p:sp>
    </p:spTree>
    <p:extLst>
      <p:ext uri="{BB962C8B-B14F-4D97-AF65-F5344CB8AC3E}">
        <p14:creationId xmlns:p14="http://schemas.microsoft.com/office/powerpoint/2010/main" xmlns="" val="938040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868143" y="4158756"/>
            <a:ext cx="2955899" cy="19572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482" name="Title 1"/>
          <p:cNvSpPr>
            <a:spLocks noGrp="1"/>
          </p:cNvSpPr>
          <p:nvPr>
            <p:ph type="title"/>
          </p:nvPr>
        </p:nvSpPr>
        <p:spPr/>
        <p:txBody>
          <a:bodyPr/>
          <a:lstStyle/>
          <a:p>
            <a:r>
              <a:rPr lang="en-GB" altLang="en-US" dirty="0" smtClean="0">
                <a:latin typeface="Arial" charset="0"/>
                <a:cs typeface="Arial" charset="0"/>
              </a:rPr>
              <a:t>Latent TB</a:t>
            </a:r>
          </a:p>
        </p:txBody>
      </p:sp>
      <p:sp>
        <p:nvSpPr>
          <p:cNvPr id="6" name="Rectangle 5"/>
          <p:cNvSpPr/>
          <p:nvPr/>
        </p:nvSpPr>
        <p:spPr>
          <a:xfrm>
            <a:off x="467544" y="1844824"/>
            <a:ext cx="8064896" cy="2554545"/>
          </a:xfrm>
          <a:prstGeom prst="rect">
            <a:avLst/>
          </a:prstGeom>
        </p:spPr>
        <p:txBody>
          <a:bodyPr wrap="square">
            <a:spAutoFit/>
          </a:bodyPr>
          <a:lstStyle/>
          <a:p>
            <a:pPr marL="342000" indent="-342000" defTabSz="586800" fontAlgn="base">
              <a:spcBef>
                <a:spcPct val="0"/>
              </a:spcBef>
              <a:spcAft>
                <a:spcPct val="0"/>
              </a:spcAft>
              <a:buFont typeface="Arial" pitchFamily="34" charset="0"/>
              <a:buChar char="•"/>
              <a:defRPr/>
            </a:pPr>
            <a:r>
              <a:rPr lang="en-GB" sz="2400" dirty="0">
                <a:solidFill>
                  <a:prstClr val="black"/>
                </a:solidFill>
                <a:latin typeface="Arial" charset="0"/>
              </a:rPr>
              <a:t>1 in 10 chance of latent TB bacteria waking up and becoming active</a:t>
            </a:r>
          </a:p>
          <a:p>
            <a:pPr marL="34925" indent="-34925" defTabSz="586800" fontAlgn="base">
              <a:spcBef>
                <a:spcPct val="0"/>
              </a:spcBef>
              <a:spcAft>
                <a:spcPct val="0"/>
              </a:spcAft>
              <a:buFont typeface="Arial" pitchFamily="34" charset="0"/>
              <a:buChar char="•"/>
              <a:defRPr/>
            </a:pPr>
            <a:endParaRPr lang="en-GB" sz="800" dirty="0">
              <a:solidFill>
                <a:prstClr val="black"/>
              </a:solidFill>
              <a:latin typeface="Arial" charset="0"/>
            </a:endParaRPr>
          </a:p>
          <a:p>
            <a:pPr marL="741600" lvl="1" indent="-284400" defTabSz="586800" fontAlgn="base">
              <a:spcBef>
                <a:spcPct val="0"/>
              </a:spcBef>
              <a:spcAft>
                <a:spcPct val="0"/>
              </a:spcAft>
              <a:buFont typeface="Arial" pitchFamily="34" charset="0"/>
              <a:buChar char="•"/>
              <a:defRPr/>
            </a:pPr>
            <a:r>
              <a:rPr lang="en-GB" sz="2400" dirty="0">
                <a:solidFill>
                  <a:prstClr val="black"/>
                </a:solidFill>
                <a:latin typeface="Arial" charset="0"/>
              </a:rPr>
              <a:t>This is more likely in the first five years of settling in the UK</a:t>
            </a:r>
          </a:p>
          <a:p>
            <a:pPr marL="741600" lvl="1" indent="-284400" defTabSz="586800" fontAlgn="base">
              <a:spcBef>
                <a:spcPct val="0"/>
              </a:spcBef>
              <a:spcAft>
                <a:spcPct val="0"/>
              </a:spcAft>
              <a:buFont typeface="Arial" pitchFamily="34" charset="0"/>
              <a:buChar char="•"/>
              <a:defRPr/>
            </a:pPr>
            <a:endParaRPr lang="en-GB" sz="800" dirty="0">
              <a:solidFill>
                <a:prstClr val="black"/>
              </a:solidFill>
              <a:latin typeface="Arial" charset="0"/>
            </a:endParaRPr>
          </a:p>
          <a:p>
            <a:pPr marL="741600" lvl="1" indent="-284400" defTabSz="586800" fontAlgn="base">
              <a:spcBef>
                <a:spcPct val="0"/>
              </a:spcBef>
              <a:spcAft>
                <a:spcPct val="0"/>
              </a:spcAft>
              <a:buFont typeface="Arial" pitchFamily="34" charset="0"/>
              <a:buChar char="•"/>
              <a:defRPr/>
            </a:pPr>
            <a:r>
              <a:rPr lang="en-GB" sz="2400" dirty="0">
                <a:solidFill>
                  <a:prstClr val="black"/>
                </a:solidFill>
                <a:latin typeface="Arial" charset="0"/>
              </a:rPr>
              <a:t>Risk increases significantly in people living with HIV or with weak immune symptoms</a:t>
            </a:r>
          </a:p>
        </p:txBody>
      </p:sp>
      <p:sp>
        <p:nvSpPr>
          <p:cNvPr id="7" name="Rectangle 6"/>
          <p:cNvSpPr/>
          <p:nvPr/>
        </p:nvSpPr>
        <p:spPr>
          <a:xfrm>
            <a:off x="467544" y="4667980"/>
            <a:ext cx="5400599" cy="1569660"/>
          </a:xfrm>
          <a:prstGeom prst="rect">
            <a:avLst/>
          </a:prstGeom>
        </p:spPr>
        <p:txBody>
          <a:bodyPr wrap="square">
            <a:spAutoFit/>
          </a:bodyPr>
          <a:lstStyle/>
          <a:p>
            <a:pPr marL="36000" algn="ctr" defTabSz="586800" fontAlgn="base">
              <a:spcBef>
                <a:spcPct val="0"/>
              </a:spcBef>
              <a:spcAft>
                <a:spcPct val="0"/>
              </a:spcAft>
              <a:defRPr/>
            </a:pPr>
            <a:r>
              <a:rPr lang="en-GB" sz="2400" b="1" dirty="0">
                <a:solidFill>
                  <a:prstClr val="black"/>
                </a:solidFill>
                <a:latin typeface="Arial" charset="0"/>
              </a:rPr>
              <a:t>Treating latent TB before it becomes active is an effective way to reduce TB cases and future illness</a:t>
            </a:r>
            <a:endParaRPr lang="en-GB" sz="2400" dirty="0">
              <a:solidFill>
                <a:prstClr val="black"/>
              </a:solidFill>
              <a:latin typeface="Arial" charset="0"/>
            </a:endParaRPr>
          </a:p>
        </p:txBody>
      </p:sp>
    </p:spTree>
    <p:extLst>
      <p:ext uri="{BB962C8B-B14F-4D97-AF65-F5344CB8AC3E}">
        <p14:creationId xmlns:p14="http://schemas.microsoft.com/office/powerpoint/2010/main" xmlns="" val="16010709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GB" altLang="en-US" dirty="0" smtClean="0">
                <a:latin typeface="Arial" charset="0"/>
                <a:cs typeface="Arial" charset="0"/>
              </a:rPr>
              <a:t>Latent vs Active TB</a:t>
            </a:r>
          </a:p>
        </p:txBody>
      </p:sp>
      <p:sp>
        <p:nvSpPr>
          <p:cNvPr id="16387" name="Text Placeholder 2"/>
          <p:cNvSpPr>
            <a:spLocks noGrp="1"/>
          </p:cNvSpPr>
          <p:nvPr>
            <p:ph type="body" idx="1"/>
          </p:nvPr>
        </p:nvSpPr>
        <p:spPr>
          <a:xfrm>
            <a:off x="4572000" y="1844674"/>
            <a:ext cx="4108027" cy="432197"/>
          </a:xfrm>
          <a:ln w="15875">
            <a:solidFill>
              <a:srgbClr val="FFC000"/>
            </a:solidFill>
            <a:miter lim="800000"/>
            <a:headEnd/>
            <a:tailEnd/>
          </a:ln>
        </p:spPr>
        <p:txBody>
          <a:bodyPr/>
          <a:lstStyle/>
          <a:p>
            <a:pPr algn="ctr"/>
            <a:r>
              <a:rPr lang="en-GB" altLang="en-US" dirty="0" smtClean="0">
                <a:latin typeface="Arial" charset="0"/>
                <a:cs typeface="Arial" charset="0"/>
              </a:rPr>
              <a:t>Latent TB</a:t>
            </a:r>
          </a:p>
        </p:txBody>
      </p:sp>
      <p:sp>
        <p:nvSpPr>
          <p:cNvPr id="16389" name="Text Placeholder 4"/>
          <p:cNvSpPr>
            <a:spLocks noGrp="1"/>
          </p:cNvSpPr>
          <p:nvPr>
            <p:ph type="body" sz="quarter" idx="3"/>
          </p:nvPr>
        </p:nvSpPr>
        <p:spPr>
          <a:xfrm>
            <a:off x="250825" y="1844675"/>
            <a:ext cx="4248150" cy="401638"/>
          </a:xfrm>
          <a:ln w="15875">
            <a:solidFill>
              <a:schemeClr val="accent2">
                <a:lumMod val="75000"/>
              </a:schemeClr>
            </a:solidFill>
            <a:miter lim="800000"/>
            <a:headEnd/>
            <a:tailEnd/>
          </a:ln>
        </p:spPr>
        <p:txBody>
          <a:bodyPr/>
          <a:lstStyle/>
          <a:p>
            <a:pPr algn="ctr"/>
            <a:r>
              <a:rPr lang="en-GB" altLang="en-US" dirty="0" smtClean="0">
                <a:latin typeface="Arial" charset="0"/>
                <a:cs typeface="Arial" charset="0"/>
              </a:rPr>
              <a:t>Active TB</a:t>
            </a:r>
          </a:p>
        </p:txBody>
      </p:sp>
      <p:pic>
        <p:nvPicPr>
          <p:cNvPr id="7" name="Picture 3"/>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7092280" y="5126988"/>
            <a:ext cx="1587747" cy="10513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388" name="Content Placeholder 3"/>
          <p:cNvSpPr>
            <a:spLocks noGrp="1"/>
          </p:cNvSpPr>
          <p:nvPr>
            <p:ph sz="half" idx="2"/>
          </p:nvPr>
        </p:nvSpPr>
        <p:spPr>
          <a:xfrm>
            <a:off x="4572001" y="2276871"/>
            <a:ext cx="4108026" cy="3901422"/>
          </a:xfrm>
          <a:noFill/>
          <a:ln>
            <a:solidFill>
              <a:srgbClr val="FFC000"/>
            </a:solidFill>
          </a:ln>
        </p:spPr>
        <p:txBody>
          <a:bodyPr/>
          <a:lstStyle/>
          <a:p>
            <a:r>
              <a:rPr lang="en-GB" altLang="en-US" sz="1900" dirty="0" smtClean="0">
                <a:latin typeface="Arial" charset="0"/>
                <a:cs typeface="Arial" charset="0"/>
              </a:rPr>
              <a:t>TB bacteria are asleep</a:t>
            </a:r>
          </a:p>
          <a:p>
            <a:r>
              <a:rPr lang="en-GB" altLang="en-US" sz="1900" dirty="0" smtClean="0">
                <a:latin typeface="Arial" charset="0"/>
                <a:cs typeface="Arial" charset="0"/>
              </a:rPr>
              <a:t>Person has no symptoms – feels </a:t>
            </a:r>
            <a:r>
              <a:rPr lang="en-GB" altLang="en-US" sz="1900" b="1" dirty="0" smtClean="0">
                <a:latin typeface="Arial" charset="0"/>
                <a:cs typeface="Arial" charset="0"/>
              </a:rPr>
              <a:t>well</a:t>
            </a:r>
            <a:endParaRPr lang="en-GB" altLang="en-US" sz="1900" dirty="0" smtClean="0">
              <a:latin typeface="Arial" charset="0"/>
              <a:cs typeface="Arial" charset="0"/>
            </a:endParaRPr>
          </a:p>
          <a:p>
            <a:r>
              <a:rPr lang="en-GB" altLang="en-US" sz="1900" dirty="0" smtClean="0">
                <a:latin typeface="Arial" charset="0"/>
                <a:cs typeface="Arial" charset="0"/>
              </a:rPr>
              <a:t>Person </a:t>
            </a:r>
            <a:r>
              <a:rPr lang="en-GB" altLang="en-US" sz="1900" b="1" dirty="0" smtClean="0">
                <a:latin typeface="Arial" charset="0"/>
                <a:cs typeface="Arial" charset="0"/>
              </a:rPr>
              <a:t>cannot</a:t>
            </a:r>
            <a:r>
              <a:rPr lang="en-GB" altLang="en-US" sz="1900" dirty="0" smtClean="0">
                <a:latin typeface="Arial" charset="0"/>
                <a:cs typeface="Arial" charset="0"/>
              </a:rPr>
              <a:t> spread the infection to other people</a:t>
            </a:r>
          </a:p>
          <a:p>
            <a:r>
              <a:rPr lang="en-GB" altLang="en-US" sz="1900" dirty="0" smtClean="0">
                <a:latin typeface="Arial" charset="0"/>
                <a:cs typeface="Arial" charset="0"/>
              </a:rPr>
              <a:t>Treating latent TB before it becomes active, with 2 antibiotics for 3 months</a:t>
            </a:r>
          </a:p>
        </p:txBody>
      </p:sp>
      <p:pic>
        <p:nvPicPr>
          <p:cNvPr id="8" name="Picture 2"/>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395537" y="5158808"/>
            <a:ext cx="1512167" cy="99143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390" name="Content Placeholder 5"/>
          <p:cNvSpPr>
            <a:spLocks noGrp="1"/>
          </p:cNvSpPr>
          <p:nvPr>
            <p:ph sz="quarter" idx="4"/>
          </p:nvPr>
        </p:nvSpPr>
        <p:spPr>
          <a:xfrm>
            <a:off x="250825" y="2276475"/>
            <a:ext cx="4248150" cy="3951288"/>
          </a:xfrm>
          <a:noFill/>
          <a:ln>
            <a:solidFill>
              <a:schemeClr val="accent2">
                <a:lumMod val="75000"/>
              </a:schemeClr>
            </a:solidFill>
          </a:ln>
        </p:spPr>
        <p:txBody>
          <a:bodyPr/>
          <a:lstStyle/>
          <a:p>
            <a:r>
              <a:rPr lang="en-GB" altLang="en-US" sz="1900" dirty="0" smtClean="0">
                <a:latin typeface="Arial" charset="0"/>
                <a:cs typeface="Arial" charset="0"/>
              </a:rPr>
              <a:t>TB bacteria are awake, causing damage to the body</a:t>
            </a:r>
            <a:endParaRPr lang="en-GB" altLang="en-US" sz="1000" dirty="0" smtClean="0">
              <a:latin typeface="Arial" charset="0"/>
              <a:cs typeface="Arial" charset="0"/>
            </a:endParaRPr>
          </a:p>
          <a:p>
            <a:r>
              <a:rPr lang="en-GB" altLang="en-US" sz="1900" dirty="0" smtClean="0">
                <a:latin typeface="Arial" charset="0"/>
                <a:cs typeface="Arial" charset="0"/>
              </a:rPr>
              <a:t>Person has symptoms – feels</a:t>
            </a:r>
            <a:r>
              <a:rPr lang="en-GB" altLang="en-US" sz="1900" b="1" dirty="0" smtClean="0">
                <a:latin typeface="Arial" charset="0"/>
                <a:cs typeface="Arial" charset="0"/>
              </a:rPr>
              <a:t> unwell</a:t>
            </a:r>
            <a:endParaRPr lang="en-GB" altLang="en-US" sz="1000" dirty="0" smtClean="0">
              <a:latin typeface="Arial" charset="0"/>
              <a:cs typeface="Arial" charset="0"/>
            </a:endParaRPr>
          </a:p>
          <a:p>
            <a:r>
              <a:rPr lang="en-GB" altLang="en-US" sz="1900" dirty="0" smtClean="0">
                <a:latin typeface="Arial" charset="0"/>
                <a:cs typeface="Arial" charset="0"/>
              </a:rPr>
              <a:t>Person with TB in the lungs or throat </a:t>
            </a:r>
            <a:r>
              <a:rPr lang="en-GB" altLang="en-US" sz="1900" b="1" dirty="0" smtClean="0">
                <a:latin typeface="Arial" charset="0"/>
                <a:cs typeface="Arial" charset="0"/>
              </a:rPr>
              <a:t>can</a:t>
            </a:r>
            <a:r>
              <a:rPr lang="en-GB" altLang="en-US" sz="1900" dirty="0" smtClean="0">
                <a:latin typeface="Arial" charset="0"/>
                <a:cs typeface="Arial" charset="0"/>
              </a:rPr>
              <a:t> spread infection to others</a:t>
            </a:r>
            <a:endParaRPr lang="en-GB" altLang="en-US" sz="900" dirty="0" smtClean="0">
              <a:latin typeface="Arial" charset="0"/>
              <a:cs typeface="Arial" charset="0"/>
            </a:endParaRPr>
          </a:p>
          <a:p>
            <a:pPr marL="1795463" indent="-355600" defTabSz="965200"/>
            <a:r>
              <a:rPr lang="en-GB" altLang="en-US" sz="1900" dirty="0" smtClean="0">
                <a:latin typeface="Arial" charset="0"/>
                <a:cs typeface="Arial" charset="0"/>
              </a:rPr>
              <a:t>Treated by taking combination of 4 antibiotics for 6 months</a:t>
            </a:r>
          </a:p>
        </p:txBody>
      </p:sp>
    </p:spTree>
    <p:extLst>
      <p:ext uri="{BB962C8B-B14F-4D97-AF65-F5344CB8AC3E}">
        <p14:creationId xmlns:p14="http://schemas.microsoft.com/office/powerpoint/2010/main" xmlns="" val="19770592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835150" y="476250"/>
            <a:ext cx="6862763" cy="1143000"/>
          </a:xfrm>
        </p:spPr>
        <p:txBody>
          <a:bodyPr/>
          <a:lstStyle/>
          <a:p>
            <a:r>
              <a:rPr lang="en-US" altLang="en-US" sz="3600" dirty="0" smtClean="0">
                <a:latin typeface="Arial" charset="0"/>
                <a:cs typeface="Arial" charset="0"/>
              </a:rPr>
              <a:t>“But I was already vaccinated or tested for TB….”</a:t>
            </a:r>
            <a:endParaRPr lang="en-GB" altLang="en-US" sz="3600" dirty="0" smtClean="0">
              <a:latin typeface="Arial" charset="0"/>
              <a:cs typeface="Arial" charset="0"/>
            </a:endParaRPr>
          </a:p>
        </p:txBody>
      </p:sp>
      <p:sp>
        <p:nvSpPr>
          <p:cNvPr id="22531" name="TextBox 1"/>
          <p:cNvSpPr txBox="1">
            <a:spLocks noChangeArrowheads="1"/>
          </p:cNvSpPr>
          <p:nvPr/>
        </p:nvSpPr>
        <p:spPr bwMode="auto">
          <a:xfrm>
            <a:off x="3419872" y="2489846"/>
            <a:ext cx="4464496" cy="8617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sz="2500" dirty="0">
                <a:solidFill>
                  <a:prstClr val="black"/>
                </a:solidFill>
              </a:rPr>
              <a:t>You can still develop TB after </a:t>
            </a:r>
            <a:r>
              <a:rPr lang="en-GB" altLang="en-US" sz="2500" dirty="0">
                <a:solidFill>
                  <a:prstClr val="black"/>
                </a:solidFill>
              </a:rPr>
              <a:t>BCG vaccination</a:t>
            </a:r>
          </a:p>
        </p:txBody>
      </p:sp>
      <p:sp>
        <p:nvSpPr>
          <p:cNvPr id="22532" name="TextBox 2"/>
          <p:cNvSpPr txBox="1">
            <a:spLocks noChangeArrowheads="1"/>
          </p:cNvSpPr>
          <p:nvPr/>
        </p:nvSpPr>
        <p:spPr bwMode="auto">
          <a:xfrm>
            <a:off x="611188" y="4221088"/>
            <a:ext cx="5935174"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sz="2400" dirty="0">
                <a:solidFill>
                  <a:prstClr val="black"/>
                </a:solidFill>
              </a:rPr>
              <a:t>Chest x-rays </a:t>
            </a:r>
            <a:r>
              <a:rPr lang="en-US" altLang="en-US" sz="2400" dirty="0" smtClean="0">
                <a:solidFill>
                  <a:prstClr val="black"/>
                </a:solidFill>
              </a:rPr>
              <a:t>can only see active TB. They cannot </a:t>
            </a:r>
            <a:r>
              <a:rPr lang="en-US" altLang="en-US" sz="2400" dirty="0">
                <a:solidFill>
                  <a:prstClr val="black"/>
                </a:solidFill>
              </a:rPr>
              <a:t>see latent TB. </a:t>
            </a:r>
            <a:r>
              <a:rPr lang="en-US" altLang="en-US" sz="2400" b="1" dirty="0">
                <a:solidFill>
                  <a:prstClr val="black"/>
                </a:solidFill>
              </a:rPr>
              <a:t>So you could have latent TB even if you have had a clear chest x-ray.</a:t>
            </a:r>
            <a:endParaRPr lang="en-GB" altLang="en-US" sz="2400" b="1" dirty="0">
              <a:solidFill>
                <a:prstClr val="black"/>
              </a:solidFill>
            </a:endParaRPr>
          </a:p>
        </p:txBody>
      </p:sp>
      <p:pic>
        <p:nvPicPr>
          <p:cNvPr id="614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971600" y="2040713"/>
            <a:ext cx="2160240" cy="190995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147"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6804248" y="3967761"/>
            <a:ext cx="1698046" cy="20763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578139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altLang="en-US" dirty="0" smtClean="0">
                <a:latin typeface="Arial" charset="0"/>
                <a:cs typeface="Arial" charset="0"/>
              </a:rPr>
              <a:t>Why get tested and treated</a:t>
            </a:r>
          </a:p>
        </p:txBody>
      </p:sp>
      <p:sp>
        <p:nvSpPr>
          <p:cNvPr id="24579" name="Content Placeholder 2"/>
          <p:cNvSpPr>
            <a:spLocks noGrp="1"/>
          </p:cNvSpPr>
          <p:nvPr>
            <p:ph idx="1"/>
          </p:nvPr>
        </p:nvSpPr>
        <p:spPr>
          <a:xfrm>
            <a:off x="457200" y="2133600"/>
            <a:ext cx="8229600" cy="3887788"/>
          </a:xfrm>
        </p:spPr>
        <p:txBody>
          <a:bodyPr/>
          <a:lstStyle/>
          <a:p>
            <a:r>
              <a:rPr lang="en-GB" altLang="en-US" sz="2600" dirty="0" smtClean="0">
                <a:latin typeface="Arial" charset="0"/>
                <a:cs typeface="Arial" charset="0"/>
              </a:rPr>
              <a:t>Protect your future health</a:t>
            </a:r>
          </a:p>
          <a:p>
            <a:r>
              <a:rPr lang="en-GB" altLang="en-US" sz="2600" dirty="0" smtClean="0">
                <a:latin typeface="Arial" charset="0"/>
                <a:cs typeface="Arial" charset="0"/>
              </a:rPr>
              <a:t>Prevent your family life, work or studies from being disrupted by illness</a:t>
            </a:r>
          </a:p>
          <a:p>
            <a:r>
              <a:rPr lang="en-GB" altLang="en-US" sz="2600" dirty="0" smtClean="0">
                <a:latin typeface="Arial" charset="0"/>
                <a:cs typeface="Arial" charset="0"/>
              </a:rPr>
              <a:t>Protect your family, friends and community from illness</a:t>
            </a:r>
          </a:p>
          <a:p>
            <a:pPr>
              <a:spcBef>
                <a:spcPts val="0"/>
              </a:spcBef>
            </a:pPr>
            <a:r>
              <a:rPr lang="en-GB" altLang="en-US" sz="2600" dirty="0" smtClean="0">
                <a:latin typeface="Arial" charset="0"/>
                <a:cs typeface="Arial" charset="0"/>
              </a:rPr>
              <a:t>Peace of </a:t>
            </a:r>
            <a:r>
              <a:rPr lang="en-GB" altLang="en-US" sz="2600" dirty="0" smtClean="0">
                <a:latin typeface="Arial" charset="0"/>
                <a:cs typeface="Arial" charset="0"/>
              </a:rPr>
              <a:t>mind</a:t>
            </a:r>
            <a:br>
              <a:rPr lang="en-GB" altLang="en-US" sz="2600" dirty="0" smtClean="0">
                <a:latin typeface="Arial" charset="0"/>
                <a:cs typeface="Arial" charset="0"/>
              </a:rPr>
            </a:br>
            <a:endParaRPr lang="en-GB" altLang="en-US" sz="1600" dirty="0" smtClean="0">
              <a:latin typeface="Arial" charset="0"/>
              <a:cs typeface="Arial" charset="0"/>
            </a:endParaRPr>
          </a:p>
          <a:p>
            <a:pPr algn="ctr">
              <a:buNone/>
            </a:pPr>
            <a:r>
              <a:rPr lang="en-GB" altLang="en-US" sz="2600" b="1" dirty="0" smtClean="0">
                <a:latin typeface="Arial" charset="0"/>
                <a:cs typeface="Arial" charset="0"/>
              </a:rPr>
              <a:t>Latent TB testing is free and confidential </a:t>
            </a:r>
          </a:p>
          <a:p>
            <a:pPr algn="ctr">
              <a:buNone/>
            </a:pPr>
            <a:r>
              <a:rPr lang="en-GB" altLang="en-US" sz="2600" b="1" dirty="0" smtClean="0">
                <a:latin typeface="Arial" charset="0"/>
                <a:cs typeface="Arial" charset="0"/>
              </a:rPr>
              <a:t>and does not affect your status in the UK</a:t>
            </a:r>
            <a:endParaRPr lang="en-GB" altLang="en-US" sz="2600" b="1" dirty="0" smtClean="0">
              <a:latin typeface="Arial" charset="0"/>
              <a:cs typeface="Arial" charset="0"/>
            </a:endParaRPr>
          </a:p>
        </p:txBody>
      </p:sp>
    </p:spTree>
    <p:extLst>
      <p:ext uri="{BB962C8B-B14F-4D97-AF65-F5344CB8AC3E}">
        <p14:creationId xmlns:p14="http://schemas.microsoft.com/office/powerpoint/2010/main" xmlns="" val="13168308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35150" y="549275"/>
            <a:ext cx="6862763" cy="1143000"/>
          </a:xfrm>
        </p:spPr>
        <p:txBody>
          <a:bodyPr/>
          <a:lstStyle/>
          <a:p>
            <a:r>
              <a:rPr lang="en-US" altLang="en-US" dirty="0" smtClean="0">
                <a:latin typeface="Arial" charset="0"/>
                <a:cs typeface="Arial" charset="0"/>
              </a:rPr>
              <a:t>Latent TB testing and treatment</a:t>
            </a:r>
            <a:endParaRPr lang="en-GB" altLang="en-US" dirty="0" smtClean="0">
              <a:latin typeface="Arial" charset="0"/>
              <a:cs typeface="Arial" charset="0"/>
            </a:endParaRPr>
          </a:p>
        </p:txBody>
      </p:sp>
      <p:sp>
        <p:nvSpPr>
          <p:cNvPr id="7" name="TextBox 6"/>
          <p:cNvSpPr txBox="1"/>
          <p:nvPr/>
        </p:nvSpPr>
        <p:spPr>
          <a:xfrm>
            <a:off x="395536" y="1911813"/>
            <a:ext cx="4048699" cy="4062651"/>
          </a:xfrm>
          <a:prstGeom prst="rect">
            <a:avLst/>
          </a:prstGeom>
          <a:noFill/>
        </p:spPr>
        <p:txBody>
          <a:bodyPr wrap="square">
            <a:spAutoFit/>
          </a:bodyPr>
          <a:lstStyle/>
          <a:p>
            <a:pPr fontAlgn="base">
              <a:spcBef>
                <a:spcPct val="0"/>
              </a:spcBef>
              <a:spcAft>
                <a:spcPct val="0"/>
              </a:spcAft>
              <a:defRPr/>
            </a:pPr>
            <a:r>
              <a:rPr lang="en-GB" sz="2200" dirty="0">
                <a:solidFill>
                  <a:prstClr val="black"/>
                </a:solidFill>
                <a:latin typeface="Arial" charset="0"/>
              </a:rPr>
              <a:t>Free latent TB testing and treatment </a:t>
            </a:r>
            <a:r>
              <a:rPr lang="en-GB" sz="2200" dirty="0" smtClean="0">
                <a:solidFill>
                  <a:prstClr val="black"/>
                </a:solidFill>
                <a:latin typeface="Arial" charset="0"/>
              </a:rPr>
              <a:t>is available to </a:t>
            </a:r>
            <a:r>
              <a:rPr lang="en-GB" sz="2200" dirty="0">
                <a:solidFill>
                  <a:prstClr val="black"/>
                </a:solidFill>
                <a:latin typeface="Arial" charset="0"/>
              </a:rPr>
              <a:t>anyone living in </a:t>
            </a:r>
            <a:r>
              <a:rPr lang="en-GB" sz="2200" dirty="0" smtClean="0">
                <a:solidFill>
                  <a:prstClr val="black"/>
                </a:solidFill>
                <a:latin typeface="Arial" charset="0"/>
              </a:rPr>
              <a:t>your local CCG area who </a:t>
            </a:r>
            <a:r>
              <a:rPr lang="en-GB" sz="2200" dirty="0">
                <a:solidFill>
                  <a:prstClr val="black"/>
                </a:solidFill>
                <a:latin typeface="Arial" charset="0"/>
              </a:rPr>
              <a:t>is:</a:t>
            </a:r>
            <a:br>
              <a:rPr lang="en-GB" sz="2200" dirty="0">
                <a:solidFill>
                  <a:prstClr val="black"/>
                </a:solidFill>
                <a:latin typeface="Arial" charset="0"/>
              </a:rPr>
            </a:br>
            <a:endParaRPr lang="en-GB" sz="1600" dirty="0">
              <a:solidFill>
                <a:prstClr val="black"/>
              </a:solidFill>
              <a:latin typeface="Arial" charset="0"/>
            </a:endParaRPr>
          </a:p>
          <a:p>
            <a:pPr marL="284400" indent="-284400" fontAlgn="base">
              <a:spcBef>
                <a:spcPct val="0"/>
              </a:spcBef>
              <a:spcAft>
                <a:spcPct val="0"/>
              </a:spcAft>
              <a:buFont typeface="Arial" pitchFamily="34" charset="0"/>
              <a:buChar char="•"/>
              <a:defRPr/>
            </a:pPr>
            <a:r>
              <a:rPr lang="en-GB" sz="2200" dirty="0">
                <a:solidFill>
                  <a:prstClr val="black"/>
                </a:solidFill>
                <a:latin typeface="Arial" charset="0"/>
              </a:rPr>
              <a:t>Aged 16-35</a:t>
            </a:r>
          </a:p>
          <a:p>
            <a:pPr marL="284400" indent="-284400" fontAlgn="base">
              <a:spcBef>
                <a:spcPct val="0"/>
              </a:spcBef>
              <a:spcAft>
                <a:spcPct val="0"/>
              </a:spcAft>
              <a:buFont typeface="Arial" pitchFamily="34" charset="0"/>
              <a:buChar char="•"/>
              <a:defRPr/>
            </a:pPr>
            <a:r>
              <a:rPr lang="en-GB" sz="2200" dirty="0">
                <a:solidFill>
                  <a:prstClr val="black"/>
                </a:solidFill>
                <a:latin typeface="Arial" charset="0"/>
              </a:rPr>
              <a:t>Has spent six months or more in a country where TB is common during the last 5 years </a:t>
            </a:r>
          </a:p>
          <a:p>
            <a:pPr marL="284400" indent="-284400" fontAlgn="base">
              <a:spcBef>
                <a:spcPct val="0"/>
              </a:spcBef>
              <a:spcAft>
                <a:spcPct val="0"/>
              </a:spcAft>
              <a:buFont typeface="Arial" pitchFamily="34" charset="0"/>
              <a:buChar char="•"/>
              <a:defRPr/>
            </a:pPr>
            <a:endParaRPr lang="en-GB" sz="2200" dirty="0">
              <a:solidFill>
                <a:prstClr val="black"/>
              </a:solidFill>
              <a:latin typeface="Arial" charset="0"/>
            </a:endParaRPr>
          </a:p>
          <a:p>
            <a:pPr marL="284400" indent="-284400" fontAlgn="base">
              <a:spcBef>
                <a:spcPct val="0"/>
              </a:spcBef>
              <a:spcAft>
                <a:spcPct val="0"/>
              </a:spcAft>
              <a:buFont typeface="Arial" pitchFamily="34" charset="0"/>
              <a:buChar char="•"/>
              <a:defRPr/>
            </a:pPr>
            <a:endParaRPr lang="en-GB" sz="2200" dirty="0">
              <a:solidFill>
                <a:prstClr val="black"/>
              </a:solidFill>
              <a:latin typeface="Arial" charset="0"/>
            </a:endParaRPr>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4427984" y="1916832"/>
            <a:ext cx="4395384" cy="30849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extBox 1"/>
          <p:cNvSpPr txBox="1"/>
          <p:nvPr/>
        </p:nvSpPr>
        <p:spPr>
          <a:xfrm>
            <a:off x="408029" y="5425046"/>
            <a:ext cx="8280919" cy="707886"/>
          </a:xfrm>
          <a:prstGeom prst="rect">
            <a:avLst/>
          </a:prstGeom>
          <a:noFill/>
        </p:spPr>
        <p:txBody>
          <a:bodyPr wrap="square" rtlCol="0">
            <a:spAutoFit/>
          </a:bodyPr>
          <a:lstStyle/>
          <a:p>
            <a:pPr fontAlgn="base">
              <a:spcBef>
                <a:spcPct val="0"/>
              </a:spcBef>
              <a:spcAft>
                <a:spcPct val="0"/>
              </a:spcAft>
            </a:pPr>
            <a:r>
              <a:rPr lang="en-GB" sz="2000" b="1" dirty="0">
                <a:solidFill>
                  <a:prstClr val="black"/>
                </a:solidFill>
                <a:latin typeface="Arial" charset="0"/>
              </a:rPr>
              <a:t>NOTE: </a:t>
            </a:r>
            <a:r>
              <a:rPr lang="en-GB" sz="2000" dirty="0">
                <a:solidFill>
                  <a:prstClr val="black"/>
                </a:solidFill>
                <a:latin typeface="Arial" charset="0"/>
              </a:rPr>
              <a:t>Those with questions or concerns who are outside these criteria can talk to their local TB nurse</a:t>
            </a:r>
          </a:p>
        </p:txBody>
      </p:sp>
    </p:spTree>
    <p:extLst>
      <p:ext uri="{BB962C8B-B14F-4D97-AF65-F5344CB8AC3E}">
        <p14:creationId xmlns:p14="http://schemas.microsoft.com/office/powerpoint/2010/main" xmlns="" val="32803304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dirty="0" smtClean="0">
                <a:latin typeface="Arial" charset="0"/>
                <a:cs typeface="Arial" charset="0"/>
              </a:rPr>
              <a:t>How do people get tested?</a:t>
            </a:r>
            <a:endParaRPr lang="en-GB" altLang="en-US" dirty="0" smtClean="0">
              <a:latin typeface="Arial" charset="0"/>
              <a:cs typeface="Arial" charset="0"/>
            </a:endParaRPr>
          </a:p>
        </p:txBody>
      </p:sp>
      <p:sp>
        <p:nvSpPr>
          <p:cNvPr id="23555" name="AutoShape 2" descr="Nurse free icon"/>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endParaRPr lang="en-GB" altLang="en-US" sz="1800" dirty="0">
              <a:solidFill>
                <a:prstClr val="black"/>
              </a:solidFill>
            </a:endParaRPr>
          </a:p>
        </p:txBody>
      </p:sp>
      <p:sp>
        <p:nvSpPr>
          <p:cNvPr id="23556" name="AutoShape 4" descr="Nurse free icon"/>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endParaRPr lang="en-GB" altLang="en-US" sz="1800" dirty="0">
              <a:solidFill>
                <a:prstClr val="black"/>
              </a:solidFill>
            </a:endParaRPr>
          </a:p>
        </p:txBody>
      </p:sp>
      <p:sp>
        <p:nvSpPr>
          <p:cNvPr id="23557" name="AutoShape 6" descr="Nurse free icon"/>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endParaRPr lang="en-GB" altLang="en-US" sz="1800" dirty="0">
              <a:solidFill>
                <a:prstClr val="black"/>
              </a:solidFill>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771269" y="3068960"/>
            <a:ext cx="2904419" cy="25687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7" name="TextBox 46"/>
          <p:cNvSpPr txBox="1"/>
          <p:nvPr/>
        </p:nvSpPr>
        <p:spPr>
          <a:xfrm>
            <a:off x="687741" y="1776298"/>
            <a:ext cx="8064500" cy="1292662"/>
          </a:xfrm>
          <a:prstGeom prst="rect">
            <a:avLst/>
          </a:prstGeom>
          <a:noFill/>
        </p:spPr>
        <p:txBody>
          <a:bodyPr>
            <a:spAutoFit/>
          </a:bodyPr>
          <a:lstStyle/>
          <a:p>
            <a:pPr marL="342000" indent="-342000" fontAlgn="base">
              <a:spcBef>
                <a:spcPct val="0"/>
              </a:spcBef>
              <a:spcAft>
                <a:spcPct val="0"/>
              </a:spcAft>
              <a:buFont typeface="Arial" pitchFamily="34" charset="0"/>
              <a:buChar char="•"/>
              <a:defRPr/>
            </a:pPr>
            <a:r>
              <a:rPr lang="en-GB" sz="2800" dirty="0">
                <a:solidFill>
                  <a:prstClr val="black"/>
                </a:solidFill>
                <a:latin typeface="Arial" charset="0"/>
              </a:rPr>
              <a:t>Register with a GP (GP services are open to everyone living in the UK)</a:t>
            </a:r>
          </a:p>
          <a:p>
            <a:pPr marL="342000" indent="-342000" fontAlgn="base">
              <a:spcBef>
                <a:spcPct val="0"/>
              </a:spcBef>
              <a:spcAft>
                <a:spcPct val="0"/>
              </a:spcAft>
              <a:buFont typeface="Arial" pitchFamily="34" charset="0"/>
              <a:buChar char="•"/>
              <a:defRPr/>
            </a:pPr>
            <a:endParaRPr lang="en-GB" sz="2200" dirty="0">
              <a:solidFill>
                <a:prstClr val="black"/>
              </a:solidFill>
              <a:latin typeface="Arial" charset="0"/>
            </a:endParaRPr>
          </a:p>
        </p:txBody>
      </p:sp>
      <p:sp>
        <p:nvSpPr>
          <p:cNvPr id="8" name="TextBox 7"/>
          <p:cNvSpPr txBox="1"/>
          <p:nvPr/>
        </p:nvSpPr>
        <p:spPr>
          <a:xfrm>
            <a:off x="687741" y="2708920"/>
            <a:ext cx="5422287" cy="3108543"/>
          </a:xfrm>
          <a:prstGeom prst="rect">
            <a:avLst/>
          </a:prstGeom>
          <a:noFill/>
        </p:spPr>
        <p:txBody>
          <a:bodyPr wrap="square">
            <a:spAutoFit/>
          </a:bodyPr>
          <a:lstStyle/>
          <a:p>
            <a:pPr marL="342000" indent="-342000" fontAlgn="base">
              <a:spcBef>
                <a:spcPct val="0"/>
              </a:spcBef>
              <a:spcAft>
                <a:spcPct val="0"/>
              </a:spcAft>
              <a:buFont typeface="Arial" pitchFamily="34" charset="0"/>
              <a:buChar char="•"/>
              <a:defRPr/>
            </a:pPr>
            <a:r>
              <a:rPr lang="en-GB" sz="2800" dirty="0">
                <a:solidFill>
                  <a:prstClr val="black"/>
                </a:solidFill>
                <a:latin typeface="Arial" charset="0"/>
              </a:rPr>
              <a:t>Accept any invitation from their GP for a latent TB test</a:t>
            </a:r>
          </a:p>
          <a:p>
            <a:pPr marL="342000" indent="-342000" fontAlgn="base">
              <a:spcBef>
                <a:spcPct val="0"/>
              </a:spcBef>
              <a:spcAft>
                <a:spcPct val="0"/>
              </a:spcAft>
              <a:buFont typeface="Arial" pitchFamily="34" charset="0"/>
              <a:buChar char="•"/>
              <a:defRPr/>
            </a:pPr>
            <a:r>
              <a:rPr lang="en-GB" sz="2800" dirty="0">
                <a:solidFill>
                  <a:prstClr val="black"/>
                </a:solidFill>
                <a:latin typeface="Arial" charset="0"/>
              </a:rPr>
              <a:t>Ask their GP about latent TB testing</a:t>
            </a:r>
          </a:p>
          <a:p>
            <a:pPr marL="342000" indent="-342000" fontAlgn="base">
              <a:spcBef>
                <a:spcPct val="0"/>
              </a:spcBef>
              <a:spcAft>
                <a:spcPct val="0"/>
              </a:spcAft>
              <a:buFont typeface="Arial" pitchFamily="34" charset="0"/>
              <a:buChar char="•"/>
              <a:defRPr/>
            </a:pPr>
            <a:r>
              <a:rPr lang="en-GB" sz="2800" dirty="0">
                <a:solidFill>
                  <a:prstClr val="black"/>
                </a:solidFill>
                <a:latin typeface="Arial" charset="0"/>
              </a:rPr>
              <a:t>Keep informed, and dispel myths</a:t>
            </a:r>
          </a:p>
          <a:p>
            <a:pPr marL="342000" indent="-342000" fontAlgn="base">
              <a:spcBef>
                <a:spcPct val="0"/>
              </a:spcBef>
              <a:spcAft>
                <a:spcPct val="0"/>
              </a:spcAft>
              <a:buFont typeface="Arial" pitchFamily="34" charset="0"/>
              <a:buChar char="•"/>
              <a:defRPr/>
            </a:pPr>
            <a:endParaRPr lang="en-GB" sz="2800" dirty="0">
              <a:solidFill>
                <a:prstClr val="black"/>
              </a:solidFill>
              <a:latin typeface="Arial" charset="0"/>
            </a:endParaRPr>
          </a:p>
        </p:txBody>
      </p:sp>
      <p:sp>
        <p:nvSpPr>
          <p:cNvPr id="9" name="TextBox 8"/>
          <p:cNvSpPr txBox="1"/>
          <p:nvPr/>
        </p:nvSpPr>
        <p:spPr>
          <a:xfrm>
            <a:off x="661881" y="5637757"/>
            <a:ext cx="7582526" cy="861774"/>
          </a:xfrm>
          <a:prstGeom prst="rect">
            <a:avLst/>
          </a:prstGeom>
          <a:noFill/>
        </p:spPr>
        <p:txBody>
          <a:bodyPr wrap="square">
            <a:spAutoFit/>
          </a:bodyPr>
          <a:lstStyle/>
          <a:p>
            <a:pPr marL="342000" indent="-342000" fontAlgn="base">
              <a:spcBef>
                <a:spcPct val="0"/>
              </a:spcBef>
              <a:spcAft>
                <a:spcPct val="0"/>
              </a:spcAft>
              <a:buFont typeface="Arial" pitchFamily="34" charset="0"/>
              <a:buChar char="•"/>
              <a:defRPr/>
            </a:pPr>
            <a:r>
              <a:rPr lang="en-GB" sz="2800" dirty="0">
                <a:solidFill>
                  <a:prstClr val="black"/>
                </a:solidFill>
                <a:latin typeface="Arial" panose="020B0604020202020204" pitchFamily="34" charset="0"/>
                <a:cs typeface="Arial" panose="020B0604020202020204" pitchFamily="34" charset="0"/>
              </a:rPr>
              <a:t>Find out more at www.thetruthabout</a:t>
            </a:r>
            <a:r>
              <a:rPr lang="en-GB" sz="2800" b="1" dirty="0">
                <a:solidFill>
                  <a:prstClr val="black"/>
                </a:solidFill>
                <a:latin typeface="Arial" panose="020B0604020202020204" pitchFamily="34" charset="0"/>
                <a:cs typeface="Arial" panose="020B0604020202020204" pitchFamily="34" charset="0"/>
              </a:rPr>
              <a:t>tb</a:t>
            </a:r>
            <a:r>
              <a:rPr lang="en-GB" sz="2800" dirty="0">
                <a:solidFill>
                  <a:prstClr val="black"/>
                </a:solidFill>
                <a:latin typeface="Arial" panose="020B0604020202020204" pitchFamily="34" charset="0"/>
                <a:cs typeface="Arial" panose="020B0604020202020204" pitchFamily="34" charset="0"/>
              </a:rPr>
              <a:t>.org</a:t>
            </a:r>
          </a:p>
          <a:p>
            <a:pPr marL="284400" indent="-284400" fontAlgn="base">
              <a:spcBef>
                <a:spcPct val="0"/>
              </a:spcBef>
              <a:spcAft>
                <a:spcPct val="0"/>
              </a:spcAft>
              <a:buFont typeface="Arial" pitchFamily="34" charset="0"/>
              <a:buChar char="•"/>
              <a:defRPr/>
            </a:pPr>
            <a:endParaRPr lang="en-GB" sz="2200" dirty="0">
              <a:solidFill>
                <a:prstClr val="black"/>
              </a:solidFill>
              <a:latin typeface="Arial" charset="0"/>
            </a:endParaRPr>
          </a:p>
        </p:txBody>
      </p:sp>
    </p:spTree>
    <p:extLst>
      <p:ext uri="{BB962C8B-B14F-4D97-AF65-F5344CB8AC3E}">
        <p14:creationId xmlns:p14="http://schemas.microsoft.com/office/powerpoint/2010/main" xmlns="" val="24525517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35150" y="549275"/>
            <a:ext cx="6862763" cy="1143000"/>
          </a:xfrm>
        </p:spPr>
        <p:txBody>
          <a:bodyPr/>
          <a:lstStyle/>
          <a:p>
            <a:r>
              <a:rPr lang="en-US" altLang="en-US" dirty="0" smtClean="0">
                <a:latin typeface="Arial" charset="0"/>
                <a:cs typeface="Arial" charset="0"/>
              </a:rPr>
              <a:t>Group Exercise</a:t>
            </a:r>
            <a:endParaRPr lang="en-GB" altLang="en-US" dirty="0" smtClean="0">
              <a:latin typeface="Arial" charset="0"/>
              <a:cs typeface="Arial" charset="0"/>
            </a:endParaRPr>
          </a:p>
        </p:txBody>
      </p:sp>
      <p:sp>
        <p:nvSpPr>
          <p:cNvPr id="7" name="TextBox 6"/>
          <p:cNvSpPr txBox="1"/>
          <p:nvPr/>
        </p:nvSpPr>
        <p:spPr>
          <a:xfrm>
            <a:off x="395536" y="2492896"/>
            <a:ext cx="8496944" cy="2554545"/>
          </a:xfrm>
          <a:prstGeom prst="rect">
            <a:avLst/>
          </a:prstGeom>
          <a:noFill/>
        </p:spPr>
        <p:txBody>
          <a:bodyPr wrap="square">
            <a:spAutoFit/>
          </a:bodyPr>
          <a:lstStyle/>
          <a:p>
            <a:pPr fontAlgn="base">
              <a:spcBef>
                <a:spcPct val="0"/>
              </a:spcBef>
              <a:spcAft>
                <a:spcPct val="0"/>
              </a:spcAft>
              <a:defRPr/>
            </a:pPr>
            <a:r>
              <a:rPr lang="en-GB" sz="3200" i="1" dirty="0">
                <a:solidFill>
                  <a:prstClr val="black"/>
                </a:solidFill>
                <a:latin typeface="Arial" charset="0"/>
              </a:rPr>
              <a:t>Using the list of countries and the flowchart we provide, decide whether these people would be eligible for latent TB screening at a GP clinic. </a:t>
            </a:r>
            <a:r>
              <a:rPr lang="en-US" sz="3200" i="1" dirty="0">
                <a:solidFill>
                  <a:prstClr val="black"/>
                </a:solidFill>
                <a:latin typeface="Arial" charset="0"/>
              </a:rPr>
              <a:t>None of the individuals have ever been treated for TB. </a:t>
            </a:r>
            <a:endParaRPr lang="en-GB" sz="3200" dirty="0">
              <a:solidFill>
                <a:prstClr val="black"/>
              </a:solidFill>
              <a:latin typeface="Arial" charset="0"/>
            </a:endParaRPr>
          </a:p>
        </p:txBody>
      </p:sp>
    </p:spTree>
    <p:extLst>
      <p:ext uri="{BB962C8B-B14F-4D97-AF65-F5344CB8AC3E}">
        <p14:creationId xmlns:p14="http://schemas.microsoft.com/office/powerpoint/2010/main" xmlns="" val="11557355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780928"/>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PhD student is in the final year of her PhD. She grew up in Nigeria and at age 18 she moved to the UK. She moved country 9 years ago. Last year, she spent a year in Malawi carrying out research.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617952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062103"/>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teacher from Nepal moved to the UK four years ago when he was 32. He still goes back to Nepal every summer to teach English for two months.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2338231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46">
            <a:extLst>
              <a:ext uri="{FF2B5EF4-FFF2-40B4-BE49-F238E27FC236}"/>
            </a:extLst>
          </p:cNvPr>
          <p:cNvSpPr txBox="1"/>
          <p:nvPr/>
        </p:nvSpPr>
        <p:spPr>
          <a:xfrm>
            <a:off x="3132138" y="1535113"/>
            <a:ext cx="439737" cy="554037"/>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3600" b="1" dirty="0">
              <a:solidFill>
                <a:srgbClr val="9BBB59"/>
              </a:solidFill>
            </a:endParaRPr>
          </a:p>
        </p:txBody>
      </p:sp>
      <p:sp>
        <p:nvSpPr>
          <p:cNvPr id="23" name="TextBox 246">
            <a:extLst>
              <a:ext uri="{FF2B5EF4-FFF2-40B4-BE49-F238E27FC236}"/>
            </a:extLst>
          </p:cNvPr>
          <p:cNvSpPr txBox="1"/>
          <p:nvPr/>
        </p:nvSpPr>
        <p:spPr>
          <a:xfrm>
            <a:off x="3759200" y="3810000"/>
            <a:ext cx="601663" cy="306388"/>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2000" b="1" dirty="0">
              <a:solidFill>
                <a:srgbClr val="9BBB59"/>
              </a:solidFill>
            </a:endParaRPr>
          </a:p>
        </p:txBody>
      </p:sp>
      <p:sp>
        <p:nvSpPr>
          <p:cNvPr id="25605" name="TextBox 30"/>
          <p:cNvSpPr txBox="1">
            <a:spLocks noChangeArrowheads="1"/>
          </p:cNvSpPr>
          <p:nvPr/>
        </p:nvSpPr>
        <p:spPr bwMode="auto">
          <a:xfrm>
            <a:off x="2123728" y="260350"/>
            <a:ext cx="630907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GB" altLang="en-US" sz="4400" dirty="0" smtClean="0">
                <a:solidFill>
                  <a:prstClr val="black"/>
                </a:solidFill>
              </a:rPr>
              <a:t>About TB Champions</a:t>
            </a:r>
            <a:endParaRPr lang="en-GB" altLang="en-US" sz="4400" dirty="0">
              <a:solidFill>
                <a:prstClr val="black"/>
              </a:solidFill>
            </a:endParaRPr>
          </a:p>
        </p:txBody>
      </p:sp>
      <p:sp>
        <p:nvSpPr>
          <p:cNvPr id="2" name="TextBox 1"/>
          <p:cNvSpPr txBox="1"/>
          <p:nvPr/>
        </p:nvSpPr>
        <p:spPr>
          <a:xfrm>
            <a:off x="467544" y="1916832"/>
            <a:ext cx="7965256" cy="3539430"/>
          </a:xfrm>
          <a:prstGeom prst="rect">
            <a:avLst/>
          </a:prstGeom>
          <a:noFill/>
        </p:spPr>
        <p:txBody>
          <a:bodyPr wrap="square" rtlCol="0">
            <a:spAutoFit/>
          </a:bodyPr>
          <a:lstStyle/>
          <a:p>
            <a:r>
              <a:rPr lang="en-US" sz="2800" b="1" dirty="0" smtClean="0">
                <a:solidFill>
                  <a:srgbClr val="104A78"/>
                </a:solidFill>
                <a:latin typeface="Arial" pitchFamily="34" charset="0"/>
                <a:cs typeface="Arial" pitchFamily="34" charset="0"/>
              </a:rPr>
              <a:t>AIM: To speak to community members about TB and latent TB and encourage eligible individuals to get a latent TB test. </a:t>
            </a:r>
            <a:endParaRPr lang="en-GB" sz="2800" b="1" dirty="0" smtClean="0">
              <a:solidFill>
                <a:srgbClr val="104A78"/>
              </a:solidFill>
              <a:latin typeface="Arial" pitchFamily="34" charset="0"/>
              <a:cs typeface="Arial" pitchFamily="34" charset="0"/>
            </a:endParaRPr>
          </a:p>
          <a:p>
            <a:pPr marL="285750" indent="-285750">
              <a:buFont typeface="Arial" panose="020B0604020202020204" pitchFamily="34" charset="0"/>
              <a:buChar char="•"/>
            </a:pPr>
            <a:endParaRPr lang="en-US" sz="2800" dirty="0" smtClean="0">
              <a:solidFill>
                <a:prstClr val="black"/>
              </a:solidFill>
              <a:latin typeface="Arial" pitchFamily="34" charset="0"/>
              <a:cs typeface="Arial" pitchFamily="34" charset="0"/>
            </a:endParaRPr>
          </a:p>
          <a:p>
            <a:pPr marL="285750" indent="-285750">
              <a:buFont typeface="Arial" panose="020B0604020202020204" pitchFamily="34" charset="0"/>
              <a:buChar char="•"/>
            </a:pPr>
            <a:r>
              <a:rPr lang="en-US" sz="2800" dirty="0" smtClean="0">
                <a:solidFill>
                  <a:prstClr val="black"/>
                </a:solidFill>
                <a:latin typeface="Arial" pitchFamily="34" charset="0"/>
                <a:cs typeface="Arial" pitchFamily="34" charset="0"/>
              </a:rPr>
              <a:t>Group discussions and </a:t>
            </a:r>
            <a:r>
              <a:rPr lang="en-US" sz="2800" dirty="0">
                <a:solidFill>
                  <a:prstClr val="black"/>
                </a:solidFill>
                <a:latin typeface="Arial" pitchFamily="34" charset="0"/>
                <a:cs typeface="Arial" pitchFamily="34" charset="0"/>
              </a:rPr>
              <a:t>1:1 conversations</a:t>
            </a:r>
          </a:p>
          <a:p>
            <a:pPr marL="285750" indent="-285750">
              <a:buFont typeface="Arial" panose="020B0604020202020204" pitchFamily="34" charset="0"/>
              <a:buChar char="•"/>
            </a:pPr>
            <a:r>
              <a:rPr lang="en-US" sz="2800" dirty="0">
                <a:solidFill>
                  <a:prstClr val="black"/>
                </a:solidFill>
                <a:latin typeface="Arial" pitchFamily="34" charset="0"/>
                <a:cs typeface="Arial" pitchFamily="34" charset="0"/>
              </a:rPr>
              <a:t>Incentives </a:t>
            </a:r>
          </a:p>
          <a:p>
            <a:pPr marL="285750" indent="-285750">
              <a:buFont typeface="Arial" panose="020B0604020202020204" pitchFamily="34" charset="0"/>
              <a:buChar char="•"/>
            </a:pPr>
            <a:r>
              <a:rPr lang="en-US" sz="2800" dirty="0" smtClean="0">
                <a:solidFill>
                  <a:prstClr val="black"/>
                </a:solidFill>
                <a:latin typeface="Arial" pitchFamily="34" charset="0"/>
                <a:cs typeface="Arial" pitchFamily="34" charset="0"/>
              </a:rPr>
              <a:t>Contact records</a:t>
            </a:r>
            <a:endParaRPr lang="en-US" sz="2800" dirty="0">
              <a:solidFill>
                <a:prstClr val="black"/>
              </a:solidFill>
              <a:latin typeface="Arial" pitchFamily="34" charset="0"/>
              <a:cs typeface="Arial" pitchFamily="34" charset="0"/>
            </a:endParaRPr>
          </a:p>
          <a:p>
            <a:pPr marL="285750" indent="-285750">
              <a:buFont typeface="Arial" panose="020B0604020202020204" pitchFamily="34" charset="0"/>
              <a:buChar char="•"/>
            </a:pPr>
            <a:r>
              <a:rPr lang="en-US" sz="2800" dirty="0">
                <a:solidFill>
                  <a:prstClr val="black"/>
                </a:solidFill>
                <a:latin typeface="Arial" pitchFamily="34" charset="0"/>
                <a:cs typeface="Arial" pitchFamily="34" charset="0"/>
              </a:rPr>
              <a:t>TB </a:t>
            </a:r>
            <a:r>
              <a:rPr lang="en-US" sz="2800" dirty="0" smtClean="0">
                <a:solidFill>
                  <a:prstClr val="black"/>
                </a:solidFill>
                <a:latin typeface="Arial" pitchFamily="34" charset="0"/>
                <a:cs typeface="Arial" pitchFamily="34" charset="0"/>
              </a:rPr>
              <a:t>resources</a:t>
            </a:r>
            <a:endParaRPr lang="en-GB" sz="28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xmlns="" val="9688766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Eritrean 17 year old came to England as an unaccompanied minor when she was 10 years old. She has not left England since then. She lives in a house with recent refugees from sub-Saharan African countries.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40823317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996952"/>
            <a:ext cx="8496944" cy="2554545"/>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a:t>
            </a:r>
            <a:r>
              <a:rPr lang="en-GB" sz="3200" dirty="0">
                <a:solidFill>
                  <a:prstClr val="black"/>
                </a:solidFill>
              </a:rPr>
              <a:t>engineer from India arrived in the UK on a work visa 12 years ago when she was 25 years old. She is married to a German man and they have two young children. In 2017 she worked in her company’s India office for 8 months.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14318281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348880"/>
            <a:ext cx="8496944" cy="3539430"/>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 Bangladeshi family immigrated to the UK four years ago. They spent their first three years in London, and then moved to York. Before moving to the UK, they had spent six months in Australia. The father is 43 years old, the mother is 34 years old and their children are aged 16, 12 and 9.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007133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95536" y="2564904"/>
            <a:ext cx="8496944" cy="3046988"/>
          </a:xfrm>
          <a:prstGeom prst="rect">
            <a:avLst/>
          </a:prstGeom>
          <a:noFill/>
        </p:spPr>
        <p:txBody>
          <a:bodyPr wrap="square">
            <a:spAutoFit/>
          </a:bodyPr>
          <a:lstStyle/>
          <a:p>
            <a:pPr fontAlgn="base">
              <a:spcBef>
                <a:spcPct val="0"/>
              </a:spcBef>
              <a:spcAft>
                <a:spcPct val="0"/>
              </a:spcAft>
              <a:defRPr/>
            </a:pPr>
            <a:r>
              <a:rPr lang="en-US" sz="3200" dirty="0">
                <a:solidFill>
                  <a:prstClr val="black"/>
                </a:solidFill>
                <a:latin typeface="Arial" charset="0"/>
              </a:rPr>
              <a:t>An Egyptian couple (aged 28 and 26), who are both electricians, moved to Tunisia for work and lived there for three years. They then got jobs at a new company in Southampton and have been living in the UK for the past 3 years. </a:t>
            </a:r>
            <a:endParaRPr lang="en-GB" sz="3200" dirty="0">
              <a:solidFill>
                <a:prstClr val="black"/>
              </a:solidFill>
              <a:latin typeface="Arial" charset="0"/>
            </a:endParaRPr>
          </a:p>
        </p:txBody>
      </p:sp>
      <p:sp>
        <p:nvSpPr>
          <p:cNvPr id="3" name="TextBox 2"/>
          <p:cNvSpPr txBox="1"/>
          <p:nvPr/>
        </p:nvSpPr>
        <p:spPr>
          <a:xfrm>
            <a:off x="2411760" y="404664"/>
            <a:ext cx="5904656" cy="1785104"/>
          </a:xfrm>
          <a:prstGeom prst="rect">
            <a:avLst/>
          </a:prstGeom>
          <a:noFill/>
        </p:spPr>
        <p:txBody>
          <a:bodyPr wrap="square" rtlCol="0">
            <a:spAutoFit/>
          </a:bodyPr>
          <a:lstStyle/>
          <a:p>
            <a:pPr fontAlgn="base">
              <a:spcBef>
                <a:spcPct val="0"/>
              </a:spcBef>
              <a:spcAft>
                <a:spcPct val="0"/>
              </a:spcAft>
              <a:defRPr/>
            </a:pPr>
            <a:r>
              <a:rPr lang="en-GB" sz="2200" i="1" dirty="0">
                <a:solidFill>
                  <a:prstClr val="black"/>
                </a:solidFill>
                <a:latin typeface="Arial" charset="0"/>
              </a:rPr>
              <a:t>Using the list of countries and the flowchart we provide, decide whether these people would be eligible for latent TB screening at a GP clinic. </a:t>
            </a:r>
            <a:r>
              <a:rPr lang="en-US" sz="2200" i="1" dirty="0">
                <a:solidFill>
                  <a:prstClr val="black"/>
                </a:solidFill>
                <a:latin typeface="Arial" charset="0"/>
              </a:rPr>
              <a:t>None of the individuals have ever been treated for TB. </a:t>
            </a:r>
            <a:endParaRPr lang="en-GB" sz="2200" i="1" dirty="0">
              <a:solidFill>
                <a:prstClr val="black"/>
              </a:solidFill>
              <a:latin typeface="Arial" charset="0"/>
            </a:endParaRPr>
          </a:p>
        </p:txBody>
      </p:sp>
    </p:spTree>
    <p:extLst>
      <p:ext uri="{BB962C8B-B14F-4D97-AF65-F5344CB8AC3E}">
        <p14:creationId xmlns:p14="http://schemas.microsoft.com/office/powerpoint/2010/main" xmlns="" val="32626185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46">
            <a:extLst>
              <a:ext uri="{FF2B5EF4-FFF2-40B4-BE49-F238E27FC236}"/>
            </a:extLst>
          </p:cNvPr>
          <p:cNvSpPr txBox="1"/>
          <p:nvPr/>
        </p:nvSpPr>
        <p:spPr>
          <a:xfrm>
            <a:off x="3132138" y="1535113"/>
            <a:ext cx="439737" cy="554037"/>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3600" b="1" dirty="0">
              <a:solidFill>
                <a:srgbClr val="9BBB59"/>
              </a:solidFill>
            </a:endParaRPr>
          </a:p>
        </p:txBody>
      </p:sp>
      <p:sp>
        <p:nvSpPr>
          <p:cNvPr id="23" name="TextBox 246">
            <a:extLst>
              <a:ext uri="{FF2B5EF4-FFF2-40B4-BE49-F238E27FC236}"/>
            </a:extLst>
          </p:cNvPr>
          <p:cNvSpPr txBox="1"/>
          <p:nvPr/>
        </p:nvSpPr>
        <p:spPr>
          <a:xfrm>
            <a:off x="3759200" y="3810000"/>
            <a:ext cx="601663" cy="306388"/>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2000" b="1" dirty="0">
              <a:solidFill>
                <a:srgbClr val="9BBB59"/>
              </a:solidFill>
            </a:endParaRPr>
          </a:p>
        </p:txBody>
      </p:sp>
      <p:sp>
        <p:nvSpPr>
          <p:cNvPr id="25605" name="TextBox 30"/>
          <p:cNvSpPr txBox="1">
            <a:spLocks noChangeArrowheads="1"/>
          </p:cNvSpPr>
          <p:nvPr/>
        </p:nvSpPr>
        <p:spPr bwMode="auto">
          <a:xfrm>
            <a:off x="1591170" y="1812131"/>
            <a:ext cx="6624736"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sz="6000" dirty="0" smtClean="0">
                <a:solidFill>
                  <a:prstClr val="black"/>
                </a:solidFill>
              </a:rPr>
              <a:t>Resources and Tools </a:t>
            </a:r>
            <a:endParaRPr lang="en-GB" altLang="en-US" sz="6000" dirty="0">
              <a:solidFill>
                <a:prstClr val="black"/>
              </a:solidFill>
            </a:endParaRPr>
          </a:p>
        </p:txBody>
      </p:sp>
    </p:spTree>
    <p:extLst>
      <p:ext uri="{BB962C8B-B14F-4D97-AF65-F5344CB8AC3E}">
        <p14:creationId xmlns:p14="http://schemas.microsoft.com/office/powerpoint/2010/main" xmlns="" val="1712026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46">
            <a:extLst>
              <a:ext uri="{FF2B5EF4-FFF2-40B4-BE49-F238E27FC236}"/>
            </a:extLst>
          </p:cNvPr>
          <p:cNvSpPr txBox="1"/>
          <p:nvPr/>
        </p:nvSpPr>
        <p:spPr>
          <a:xfrm>
            <a:off x="3132138" y="1535113"/>
            <a:ext cx="439737" cy="554037"/>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3600" b="1" dirty="0">
              <a:solidFill>
                <a:srgbClr val="9BBB59"/>
              </a:solidFill>
            </a:endParaRPr>
          </a:p>
        </p:txBody>
      </p:sp>
      <p:sp>
        <p:nvSpPr>
          <p:cNvPr id="23" name="TextBox 246">
            <a:extLst>
              <a:ext uri="{FF2B5EF4-FFF2-40B4-BE49-F238E27FC236}"/>
            </a:extLst>
          </p:cNvPr>
          <p:cNvSpPr txBox="1"/>
          <p:nvPr/>
        </p:nvSpPr>
        <p:spPr>
          <a:xfrm>
            <a:off x="3759200" y="3810000"/>
            <a:ext cx="601663" cy="306388"/>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2000" b="1" dirty="0">
              <a:solidFill>
                <a:srgbClr val="9BBB59"/>
              </a:solidFill>
            </a:endParaRPr>
          </a:p>
        </p:txBody>
      </p:sp>
      <p:sp>
        <p:nvSpPr>
          <p:cNvPr id="25605" name="TextBox 30"/>
          <p:cNvSpPr txBox="1">
            <a:spLocks noChangeArrowheads="1"/>
          </p:cNvSpPr>
          <p:nvPr/>
        </p:nvSpPr>
        <p:spPr bwMode="auto">
          <a:xfrm>
            <a:off x="1835696" y="332656"/>
            <a:ext cx="662473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sz="3400" dirty="0" smtClean="0">
                <a:solidFill>
                  <a:prstClr val="black"/>
                </a:solidFill>
              </a:rPr>
              <a:t>Resources and Tools </a:t>
            </a:r>
            <a:endParaRPr lang="en-GB" altLang="en-US" sz="3400" dirty="0">
              <a:solidFill>
                <a:prstClr val="black"/>
              </a:solidFill>
            </a:endParaRPr>
          </a:p>
        </p:txBody>
      </p:sp>
      <p:pic>
        <p:nvPicPr>
          <p:cNvPr id="1026" name="Picture 2"/>
          <p:cNvPicPr>
            <a:picLocks noChangeAspect="1" noChangeArrowheads="1"/>
          </p:cNvPicPr>
          <p:nvPr/>
        </p:nvPicPr>
        <p:blipFill>
          <a:blip r:embed="rId3" cstate="print"/>
          <a:srcRect/>
          <a:stretch>
            <a:fillRect/>
          </a:stretch>
        </p:blipFill>
        <p:spPr bwMode="auto">
          <a:xfrm>
            <a:off x="179512" y="1916832"/>
            <a:ext cx="8699500" cy="4133850"/>
          </a:xfrm>
          <a:prstGeom prst="rect">
            <a:avLst/>
          </a:prstGeom>
          <a:noFill/>
          <a:ln w="9525">
            <a:noFill/>
            <a:miter lim="800000"/>
            <a:headEnd/>
            <a:tailEnd/>
          </a:ln>
        </p:spPr>
      </p:pic>
    </p:spTree>
    <p:extLst>
      <p:ext uri="{BB962C8B-B14F-4D97-AF65-F5344CB8AC3E}">
        <p14:creationId xmlns:p14="http://schemas.microsoft.com/office/powerpoint/2010/main" xmlns="" val="17120260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46">
            <a:extLst>
              <a:ext uri="{FF2B5EF4-FFF2-40B4-BE49-F238E27FC236}"/>
            </a:extLst>
          </p:cNvPr>
          <p:cNvSpPr txBox="1"/>
          <p:nvPr/>
        </p:nvSpPr>
        <p:spPr>
          <a:xfrm>
            <a:off x="3132138" y="1535113"/>
            <a:ext cx="439737" cy="554037"/>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3600" b="1" dirty="0">
              <a:solidFill>
                <a:srgbClr val="9BBB59"/>
              </a:solidFill>
            </a:endParaRPr>
          </a:p>
        </p:txBody>
      </p:sp>
      <p:sp>
        <p:nvSpPr>
          <p:cNvPr id="23" name="TextBox 246">
            <a:extLst>
              <a:ext uri="{FF2B5EF4-FFF2-40B4-BE49-F238E27FC236}"/>
            </a:extLst>
          </p:cNvPr>
          <p:cNvSpPr txBox="1"/>
          <p:nvPr/>
        </p:nvSpPr>
        <p:spPr>
          <a:xfrm>
            <a:off x="3759200" y="3810000"/>
            <a:ext cx="601663" cy="306388"/>
          </a:xfrm>
          <a:prstGeom prst="rect">
            <a:avLst/>
          </a:prstGeom>
          <a:noFill/>
          <a:ln w="6350">
            <a:noFill/>
            <a:prstDash val="dash"/>
          </a:ln>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defRPr/>
            </a:pPr>
            <a:endParaRPr lang="en-US" sz="2000" b="1" dirty="0">
              <a:solidFill>
                <a:srgbClr val="9BBB59"/>
              </a:solidFill>
            </a:endParaRPr>
          </a:p>
        </p:txBody>
      </p:sp>
      <p:sp>
        <p:nvSpPr>
          <p:cNvPr id="25605" name="TextBox 30"/>
          <p:cNvSpPr txBox="1">
            <a:spLocks noChangeArrowheads="1"/>
          </p:cNvSpPr>
          <p:nvPr/>
        </p:nvSpPr>
        <p:spPr bwMode="auto">
          <a:xfrm>
            <a:off x="1591170" y="1812131"/>
            <a:ext cx="6624736"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US" altLang="en-US" sz="6000" dirty="0" smtClean="0">
                <a:solidFill>
                  <a:prstClr val="black"/>
                </a:solidFill>
              </a:rPr>
              <a:t>Speaking to people about TB in your community</a:t>
            </a:r>
            <a:endParaRPr lang="en-GB" altLang="en-US" sz="6000" dirty="0">
              <a:solidFill>
                <a:prstClr val="black"/>
              </a:solidFill>
            </a:endParaRPr>
          </a:p>
        </p:txBody>
      </p:sp>
    </p:spTree>
    <p:extLst>
      <p:ext uri="{BB962C8B-B14F-4D97-AF65-F5344CB8AC3E}">
        <p14:creationId xmlns:p14="http://schemas.microsoft.com/office/powerpoint/2010/main" xmlns="" val="26377085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p:cNvSpPr txBox="1">
            <a:spLocks noChangeArrowheads="1"/>
          </p:cNvSpPr>
          <p:nvPr/>
        </p:nvSpPr>
        <p:spPr bwMode="auto">
          <a:xfrm>
            <a:off x="593725" y="4031716"/>
            <a:ext cx="7632700" cy="677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r>
              <a:rPr lang="en-US" altLang="en-US" sz="2000" b="1" dirty="0" smtClean="0">
                <a:solidFill>
                  <a:srgbClr val="104A78"/>
                </a:solidFill>
                <a:latin typeface="+mj-lt"/>
              </a:rPr>
              <a:t>Contact</a:t>
            </a:r>
            <a:r>
              <a:rPr lang="en-US" altLang="en-US" sz="1800" b="1" dirty="0" smtClean="0">
                <a:solidFill>
                  <a:srgbClr val="104A78"/>
                </a:solidFill>
                <a:latin typeface="+mj-lt"/>
              </a:rPr>
              <a:t>: </a:t>
            </a:r>
            <a:r>
              <a:rPr lang="en-US" altLang="en-US" sz="1800" b="1" u="sng" smtClean="0">
                <a:solidFill>
                  <a:prstClr val="black"/>
                </a:solidFill>
                <a:latin typeface="+mj-lt"/>
              </a:rPr>
              <a:t/>
            </a:r>
            <a:br>
              <a:rPr lang="en-US" altLang="en-US" sz="1800" b="1" u="sng" smtClean="0">
                <a:solidFill>
                  <a:prstClr val="black"/>
                </a:solidFill>
                <a:latin typeface="+mj-lt"/>
              </a:rPr>
            </a:br>
            <a:endParaRPr lang="en-US" altLang="en-US" sz="1800" b="1" u="sng" dirty="0" smtClean="0">
              <a:solidFill>
                <a:prstClr val="black"/>
              </a:solidFill>
              <a:latin typeface="+mj-lt"/>
            </a:endParaRPr>
          </a:p>
        </p:txBody>
      </p:sp>
      <p:pic>
        <p:nvPicPr>
          <p:cNvPr id="26628" name="Picture 4" descr="Speech Orange.jpg"/>
          <p:cNvPicPr>
            <a:picLocks noChangeAspect="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087562" y="476672"/>
            <a:ext cx="2413000" cy="287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27" name="Picture 17" descr="Man Teal.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164540" y="3082032"/>
            <a:ext cx="360363" cy="1104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29" name="TextBox 5"/>
          <p:cNvSpPr txBox="1">
            <a:spLocks noChangeArrowheads="1"/>
          </p:cNvSpPr>
          <p:nvPr/>
        </p:nvSpPr>
        <p:spPr bwMode="auto">
          <a:xfrm>
            <a:off x="2501898" y="1268760"/>
            <a:ext cx="1584325"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algn="ctr" eaLnBrk="1" fontAlgn="base" hangingPunct="1">
              <a:spcBef>
                <a:spcPct val="0"/>
              </a:spcBef>
              <a:spcAft>
                <a:spcPct val="0"/>
              </a:spcAft>
              <a:buFontTx/>
              <a:buNone/>
            </a:pPr>
            <a:r>
              <a:rPr lang="en-GB" altLang="en-US" sz="2200" dirty="0">
                <a:solidFill>
                  <a:prstClr val="white"/>
                </a:solidFill>
              </a:rPr>
              <a:t>Any questions?</a:t>
            </a:r>
          </a:p>
        </p:txBody>
      </p:sp>
    </p:spTree>
    <p:extLst>
      <p:ext uri="{BB962C8B-B14F-4D97-AF65-F5344CB8AC3E}">
        <p14:creationId xmlns:p14="http://schemas.microsoft.com/office/powerpoint/2010/main" xmlns="" val="3894240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pPr eaLnBrk="1" hangingPunct="1"/>
            <a:r>
              <a:rPr lang="en-GB" altLang="en-US" dirty="0" smtClean="0">
                <a:latin typeface="Arial" charset="0"/>
                <a:cs typeface="Arial" charset="0"/>
              </a:rPr>
              <a:t>What do we know about TB?</a:t>
            </a:r>
          </a:p>
        </p:txBody>
      </p:sp>
      <p:sp>
        <p:nvSpPr>
          <p:cNvPr id="3" name="Subtitle 2"/>
          <p:cNvSpPr>
            <a:spLocks noGrp="1"/>
          </p:cNvSpPr>
          <p:nvPr>
            <p:ph type="subTitle" idx="1"/>
          </p:nvPr>
        </p:nvSpPr>
        <p:spPr>
          <a:xfrm>
            <a:off x="1042988" y="3886200"/>
            <a:ext cx="6985396" cy="1752600"/>
          </a:xfrm>
        </p:spPr>
        <p:txBody>
          <a:bodyPr rtlCol="0">
            <a:normAutofit/>
          </a:bodyPr>
          <a:lstStyle/>
          <a:p>
            <a:pPr eaLnBrk="1" fontAlgn="auto" hangingPunct="1">
              <a:spcAft>
                <a:spcPts val="0"/>
              </a:spcAft>
              <a:buFont typeface="Arial" pitchFamily="34" charset="0"/>
              <a:buNone/>
              <a:defRPr/>
            </a:pPr>
            <a:r>
              <a:rPr lang="en-GB" dirty="0" smtClean="0"/>
              <a:t>Facts and fictions</a:t>
            </a:r>
          </a:p>
        </p:txBody>
      </p:sp>
    </p:spTree>
    <p:extLst>
      <p:ext uri="{BB962C8B-B14F-4D97-AF65-F5344CB8AC3E}">
        <p14:creationId xmlns:p14="http://schemas.microsoft.com/office/powerpoint/2010/main" xmlns="" val="15597446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pPr eaLnBrk="1" hangingPunct="1"/>
            <a:r>
              <a:rPr lang="en-GB" altLang="en-US" dirty="0" smtClean="0">
                <a:latin typeface="Arial" charset="0"/>
                <a:cs typeface="Arial" charset="0"/>
              </a:rPr>
              <a:t>TB: from global to local</a:t>
            </a:r>
          </a:p>
        </p:txBody>
      </p:sp>
    </p:spTree>
    <p:extLst>
      <p:ext uri="{BB962C8B-B14F-4D97-AF65-F5344CB8AC3E}">
        <p14:creationId xmlns:p14="http://schemas.microsoft.com/office/powerpoint/2010/main" xmlns="" val="20288067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GB" altLang="en-US" dirty="0" smtClean="0">
                <a:latin typeface="Arial" charset="0"/>
                <a:cs typeface="Arial" charset="0"/>
              </a:rPr>
              <a:t>TB globally</a:t>
            </a:r>
          </a:p>
        </p:txBody>
      </p:sp>
      <p:sp>
        <p:nvSpPr>
          <p:cNvPr id="3" name="Content Placeholder 2"/>
          <p:cNvSpPr>
            <a:spLocks noGrp="1"/>
          </p:cNvSpPr>
          <p:nvPr>
            <p:ph idx="1"/>
          </p:nvPr>
        </p:nvSpPr>
        <p:spPr>
          <a:xfrm>
            <a:off x="457200" y="2060575"/>
            <a:ext cx="8229600" cy="3960813"/>
          </a:xfrm>
        </p:spPr>
        <p:txBody>
          <a:bodyPr rtlCol="0">
            <a:normAutofit fontScale="85000" lnSpcReduction="10000"/>
          </a:bodyPr>
          <a:lstStyle/>
          <a:p>
            <a:pPr eaLnBrk="1" fontAlgn="auto" hangingPunct="1">
              <a:spcAft>
                <a:spcPts val="0"/>
              </a:spcAft>
              <a:buFont typeface="Arial" pitchFamily="34" charset="0"/>
              <a:buNone/>
              <a:defRPr/>
            </a:pPr>
            <a:endParaRPr lang="en-GB" dirty="0" smtClean="0"/>
          </a:p>
          <a:p>
            <a:pPr eaLnBrk="1" fontAlgn="auto" hangingPunct="1">
              <a:spcAft>
                <a:spcPts val="0"/>
              </a:spcAft>
              <a:buFont typeface="Arial" pitchFamily="34" charset="0"/>
              <a:buChar char="•"/>
              <a:defRPr/>
            </a:pPr>
            <a:r>
              <a:rPr lang="en-US" dirty="0" smtClean="0"/>
              <a:t>Tuberculosis is </a:t>
            </a:r>
            <a:r>
              <a:rPr lang="en-US" dirty="0"/>
              <a:t>one of the top 10 causes of death </a:t>
            </a:r>
            <a:r>
              <a:rPr lang="en-US" dirty="0" smtClean="0"/>
              <a:t>worldwide</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10 million people each year become ill with TB</a:t>
            </a:r>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Char char="•"/>
              <a:defRPr/>
            </a:pPr>
            <a:r>
              <a:rPr lang="en-US" dirty="0" smtClean="0"/>
              <a:t>1.6 million people die of TB each year, usually because they never reach health services</a:t>
            </a:r>
          </a:p>
          <a:p>
            <a:pPr eaLnBrk="1" fontAlgn="auto" hangingPunct="1">
              <a:spcAft>
                <a:spcPts val="0"/>
              </a:spcAft>
              <a:buFont typeface="Arial" pitchFamily="34" charset="0"/>
              <a:buChar char="•"/>
              <a:defRPr/>
            </a:pPr>
            <a:endParaRPr lang="en-US" dirty="0" smtClean="0"/>
          </a:p>
          <a:p>
            <a:pPr marL="0" indent="0" eaLnBrk="1" fontAlgn="auto" hangingPunct="1">
              <a:spcAft>
                <a:spcPts val="0"/>
              </a:spcAft>
              <a:buNone/>
              <a:defRPr/>
            </a:pPr>
            <a:endParaRPr lang="en-US" dirty="0"/>
          </a:p>
        </p:txBody>
      </p:sp>
    </p:spTree>
    <p:extLst>
      <p:ext uri="{BB962C8B-B14F-4D97-AF65-F5344CB8AC3E}">
        <p14:creationId xmlns:p14="http://schemas.microsoft.com/office/powerpoint/2010/main" xmlns="" val="554815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6"/>
          <p:cNvSpPr>
            <a:spLocks noGrp="1"/>
          </p:cNvSpPr>
          <p:nvPr>
            <p:ph type="title"/>
          </p:nvPr>
        </p:nvSpPr>
        <p:spPr/>
        <p:txBody>
          <a:bodyPr/>
          <a:lstStyle/>
          <a:p>
            <a:pPr eaLnBrk="1" hangingPunct="1"/>
            <a:r>
              <a:rPr lang="en-GB" altLang="en-US" dirty="0" smtClean="0"/>
              <a:t>Global distribution of TB </a:t>
            </a:r>
            <a:br>
              <a:rPr lang="en-GB" altLang="en-US" dirty="0" smtClean="0"/>
            </a:br>
            <a:r>
              <a:rPr lang="en-GB" altLang="en-US" sz="2200" dirty="0" smtClean="0"/>
              <a:t>(WHO, 2017)</a:t>
            </a:r>
          </a:p>
        </p:txBody>
      </p:sp>
      <p:pic>
        <p:nvPicPr>
          <p:cNvPr id="2050" name="Picture 2" descr="http://gamapserver.who.int/mapLibrary/Files/Maps/Global_TB_incidence_2017.png"/>
          <p:cNvPicPr>
            <a:picLocks noChangeAspect="1" noChangeArrowheads="1"/>
          </p:cNvPicPr>
          <p:nvPr/>
        </p:nvPicPr>
        <p:blipFill rotWithShape="1">
          <a:blip r:embed="rId3" cstate="screen">
            <a:extLst>
              <a:ext uri="{28A0092B-C50C-407E-A947-70E740481C1C}">
                <a14:useLocalDpi xmlns:a14="http://schemas.microsoft.com/office/drawing/2010/main" xmlns="" val="0"/>
              </a:ext>
            </a:extLst>
          </a:blip>
          <a:srcRect l="6038" t="6673" r="2393" b="2702"/>
          <a:stretch/>
        </p:blipFill>
        <p:spPr bwMode="auto">
          <a:xfrm>
            <a:off x="1547664" y="1700808"/>
            <a:ext cx="7056784" cy="4497730"/>
          </a:xfrm>
          <a:prstGeom prst="rect">
            <a:avLst/>
          </a:prstGeom>
          <a:noFill/>
          <a:ln>
            <a:no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99886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altLang="en-US" dirty="0" smtClean="0"/>
              <a:t>TB in England (2018)</a:t>
            </a:r>
          </a:p>
        </p:txBody>
      </p:sp>
      <p:sp>
        <p:nvSpPr>
          <p:cNvPr id="14339" name="Content Placeholder 2"/>
          <p:cNvSpPr>
            <a:spLocks noGrp="1"/>
          </p:cNvSpPr>
          <p:nvPr>
            <p:ph idx="1"/>
          </p:nvPr>
        </p:nvSpPr>
        <p:spPr>
          <a:xfrm>
            <a:off x="539750" y="1844675"/>
            <a:ext cx="8229600" cy="4824685"/>
          </a:xfrm>
        </p:spPr>
        <p:txBody>
          <a:bodyPr/>
          <a:lstStyle/>
          <a:p>
            <a:pPr>
              <a:spcBef>
                <a:spcPts val="300"/>
              </a:spcBef>
            </a:pPr>
            <a:r>
              <a:rPr lang="en-GB" altLang="en-US" sz="2200" dirty="0" smtClean="0">
                <a:latin typeface="Arial" charset="0"/>
                <a:cs typeface="Arial" charset="0"/>
              </a:rPr>
              <a:t>4,655 people diagnosed with TB in 2018, an incidence of 8.3 per 100,000</a:t>
            </a:r>
          </a:p>
          <a:p>
            <a:pPr marL="0" indent="0">
              <a:spcBef>
                <a:spcPts val="300"/>
              </a:spcBef>
              <a:buNone/>
            </a:pPr>
            <a:endParaRPr lang="en-GB" altLang="en-US" sz="2200" dirty="0" smtClean="0">
              <a:solidFill>
                <a:srgbClr val="FF0000"/>
              </a:solidFill>
              <a:latin typeface="Arial" charset="0"/>
              <a:cs typeface="Arial" charset="0"/>
            </a:endParaRPr>
          </a:p>
          <a:p>
            <a:pPr>
              <a:spcBef>
                <a:spcPts val="300"/>
              </a:spcBef>
            </a:pPr>
            <a:r>
              <a:rPr lang="en-GB" altLang="en-US" sz="2200" dirty="0" smtClean="0">
                <a:latin typeface="Arial" charset="0"/>
                <a:cs typeface="Arial" charset="0"/>
              </a:rPr>
              <a:t>36% of people diagnosed with TB are in London</a:t>
            </a:r>
          </a:p>
          <a:p>
            <a:pPr>
              <a:spcBef>
                <a:spcPts val="300"/>
              </a:spcBef>
            </a:pPr>
            <a:endParaRPr lang="en-GB" altLang="en-US" sz="2200" dirty="0" smtClean="0">
              <a:solidFill>
                <a:srgbClr val="FF0000"/>
              </a:solidFill>
              <a:latin typeface="Arial" charset="0"/>
              <a:cs typeface="Arial" charset="0"/>
            </a:endParaRPr>
          </a:p>
          <a:p>
            <a:pPr>
              <a:spcBef>
                <a:spcPts val="300"/>
              </a:spcBef>
            </a:pPr>
            <a:r>
              <a:rPr lang="en-GB" altLang="en-US" sz="2200" dirty="0" smtClean="0">
                <a:latin typeface="Arial" charset="0"/>
                <a:cs typeface="Arial" charset="0"/>
              </a:rPr>
              <a:t>72% of TB cases among non-UK-born: particularly from South Asia and sub-Saharan Africa</a:t>
            </a:r>
          </a:p>
          <a:p>
            <a:pPr>
              <a:spcBef>
                <a:spcPts val="300"/>
              </a:spcBef>
            </a:pPr>
            <a:endParaRPr lang="en-GB" altLang="en-US" sz="2200" dirty="0" smtClean="0">
              <a:latin typeface="Arial" charset="0"/>
              <a:cs typeface="Arial" charset="0"/>
            </a:endParaRPr>
          </a:p>
          <a:p>
            <a:pPr>
              <a:spcBef>
                <a:spcPts val="300"/>
              </a:spcBef>
            </a:pPr>
            <a:r>
              <a:rPr lang="en-GB" altLang="en-US" sz="2200" dirty="0" smtClean="0">
                <a:latin typeface="Arial" charset="0"/>
                <a:cs typeface="Arial" charset="0"/>
              </a:rPr>
              <a:t>the rate of TB among the most deprived 10% of the population is six times higher than among the least deprived 10%</a:t>
            </a:r>
          </a:p>
          <a:p>
            <a:pPr>
              <a:spcBef>
                <a:spcPts val="300"/>
              </a:spcBef>
              <a:buNone/>
            </a:pPr>
            <a:endParaRPr lang="en-GB" altLang="en-US" sz="2200" dirty="0" smtClean="0">
              <a:latin typeface="Arial" charset="0"/>
              <a:cs typeface="Arial" charset="0"/>
            </a:endParaRPr>
          </a:p>
        </p:txBody>
      </p:sp>
    </p:spTree>
    <p:extLst>
      <p:ext uri="{BB962C8B-B14F-4D97-AF65-F5344CB8AC3E}">
        <p14:creationId xmlns:p14="http://schemas.microsoft.com/office/powerpoint/2010/main" xmlns="" val="1582023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Box 5"/>
          <p:cNvSpPr txBox="1">
            <a:spLocks noChangeArrowheads="1"/>
          </p:cNvSpPr>
          <p:nvPr/>
        </p:nvSpPr>
        <p:spPr bwMode="auto">
          <a:xfrm>
            <a:off x="1278844" y="5927686"/>
            <a:ext cx="6985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cs typeface="Arial" charset="0"/>
              </a:defRPr>
            </a:lvl1pPr>
            <a:lvl2pPr marL="742950" indent="-285750" eaLnBrk="0" hangingPunct="0">
              <a:spcBef>
                <a:spcPct val="20000"/>
              </a:spcBef>
              <a:buFont typeface="Arial" charset="0"/>
              <a:buChar char="–"/>
              <a:defRPr sz="2800">
                <a:solidFill>
                  <a:schemeClr val="tx1"/>
                </a:solidFill>
                <a:latin typeface="Arial" charset="0"/>
                <a:cs typeface="Arial" charset="0"/>
              </a:defRPr>
            </a:lvl2pPr>
            <a:lvl3pPr marL="1143000" indent="-228600" eaLnBrk="0" hangingPunct="0">
              <a:spcBef>
                <a:spcPct val="20000"/>
              </a:spcBef>
              <a:buFont typeface="Arial" charset="0"/>
              <a:buChar char="•"/>
              <a:defRPr sz="2400">
                <a:solidFill>
                  <a:schemeClr val="tx1"/>
                </a:solidFill>
                <a:latin typeface="Arial" charset="0"/>
                <a:cs typeface="Arial" charset="0"/>
              </a:defRPr>
            </a:lvl3pPr>
            <a:lvl4pPr marL="1600200" indent="-228600" eaLnBrk="0" hangingPunct="0">
              <a:spcBef>
                <a:spcPct val="20000"/>
              </a:spcBef>
              <a:buFont typeface="Arial" charset="0"/>
              <a:buChar char="–"/>
              <a:defRPr sz="2000">
                <a:solidFill>
                  <a:schemeClr val="tx1"/>
                </a:solidFill>
                <a:latin typeface="Arial" charset="0"/>
                <a:cs typeface="Arial" charset="0"/>
              </a:defRPr>
            </a:lvl4pPr>
            <a:lvl5pPr marL="2057400" indent="-228600" eaLnBrk="0" hangingPunct="0">
              <a:spcBef>
                <a:spcPct val="20000"/>
              </a:spcBef>
              <a:buFont typeface="Arial" charset="0"/>
              <a:buChar char="»"/>
              <a:defRPr sz="2000">
                <a:solidFill>
                  <a:schemeClr val="tx1"/>
                </a:solidFill>
                <a:latin typeface="Arial" charset="0"/>
                <a:cs typeface="Arial" charset="0"/>
              </a:defRPr>
            </a:lvl5pPr>
            <a:lvl6pPr marL="25146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6pPr>
            <a:lvl7pPr marL="29718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7pPr>
            <a:lvl8pPr marL="34290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8pPr>
            <a:lvl9pPr marL="3886200" indent="-228600" eaLnBrk="0" fontAlgn="base" hangingPunct="0">
              <a:spcBef>
                <a:spcPct val="20000"/>
              </a:spcBef>
              <a:spcAft>
                <a:spcPct val="0"/>
              </a:spcAft>
              <a:buFont typeface="Arial" charset="0"/>
              <a:buChar char="»"/>
              <a:defRPr sz="2000">
                <a:solidFill>
                  <a:schemeClr val="tx1"/>
                </a:solidFill>
                <a:latin typeface="Arial" charset="0"/>
                <a:cs typeface="Arial" charset="0"/>
              </a:defRPr>
            </a:lvl9pPr>
          </a:lstStyle>
          <a:p>
            <a:pPr eaLnBrk="1" fontAlgn="base" hangingPunct="1">
              <a:spcBef>
                <a:spcPct val="0"/>
              </a:spcBef>
              <a:spcAft>
                <a:spcPct val="0"/>
              </a:spcAft>
              <a:buFontTx/>
              <a:buNone/>
            </a:pPr>
            <a:r>
              <a:rPr lang="en-GB" altLang="en-US" sz="1800" dirty="0">
                <a:solidFill>
                  <a:prstClr val="black"/>
                </a:solidFill>
              </a:rPr>
              <a:t>Source: Tuberculosis in London </a:t>
            </a:r>
            <a:r>
              <a:rPr lang="en-GB" altLang="en-US" sz="1800" dirty="0" smtClean="0">
                <a:solidFill>
                  <a:prstClr val="black"/>
                </a:solidFill>
              </a:rPr>
              <a:t>Annual Review, PHE</a:t>
            </a:r>
            <a:endParaRPr lang="en-GB" altLang="en-US" sz="1800" dirty="0">
              <a:solidFill>
                <a:prstClr val="black"/>
              </a:solidFill>
            </a:endParaRPr>
          </a:p>
        </p:txBody>
      </p:sp>
      <p:sp>
        <p:nvSpPr>
          <p:cNvPr id="6" name="Title 1"/>
          <p:cNvSpPr txBox="1">
            <a:spLocks/>
          </p:cNvSpPr>
          <p:nvPr/>
        </p:nvSpPr>
        <p:spPr bwMode="auto">
          <a:xfrm>
            <a:off x="1680368" y="79863"/>
            <a:ext cx="6862763"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Arial" pitchFamily="34" charset="0"/>
              </a:defRPr>
            </a:lvl1pPr>
            <a:lvl2pPr algn="ctr" rtl="0" eaLnBrk="0" fontAlgn="base" hangingPunct="0">
              <a:spcBef>
                <a:spcPct val="0"/>
              </a:spcBef>
              <a:spcAft>
                <a:spcPct val="0"/>
              </a:spcAft>
              <a:defRPr sz="4400">
                <a:solidFill>
                  <a:schemeClr val="tx1"/>
                </a:solidFill>
                <a:latin typeface="Arial" charset="0"/>
                <a:cs typeface="Arial" charset="0"/>
              </a:defRPr>
            </a:lvl2pPr>
            <a:lvl3pPr algn="ctr" rtl="0" eaLnBrk="0" fontAlgn="base" hangingPunct="0">
              <a:spcBef>
                <a:spcPct val="0"/>
              </a:spcBef>
              <a:spcAft>
                <a:spcPct val="0"/>
              </a:spcAft>
              <a:defRPr sz="4400">
                <a:solidFill>
                  <a:schemeClr val="tx1"/>
                </a:solidFill>
                <a:latin typeface="Arial" charset="0"/>
                <a:cs typeface="Arial" charset="0"/>
              </a:defRPr>
            </a:lvl3pPr>
            <a:lvl4pPr algn="ctr" rtl="0" eaLnBrk="0" fontAlgn="base" hangingPunct="0">
              <a:spcBef>
                <a:spcPct val="0"/>
              </a:spcBef>
              <a:spcAft>
                <a:spcPct val="0"/>
              </a:spcAft>
              <a:defRPr sz="4400">
                <a:solidFill>
                  <a:schemeClr val="tx1"/>
                </a:solidFill>
                <a:latin typeface="Arial" charset="0"/>
                <a:cs typeface="Arial" charset="0"/>
              </a:defRPr>
            </a:lvl4pPr>
            <a:lvl5pPr algn="ctr" rtl="0" eaLnBrk="0" fontAlgn="base" hangingPunct="0">
              <a:spcBef>
                <a:spcPct val="0"/>
              </a:spcBef>
              <a:spcAft>
                <a:spcPct val="0"/>
              </a:spcAft>
              <a:defRPr sz="4400">
                <a:solidFill>
                  <a:schemeClr val="tx1"/>
                </a:solidFill>
                <a:latin typeface="Arial" charset="0"/>
                <a:cs typeface="Arial" charset="0"/>
              </a:defRPr>
            </a:lvl5pPr>
            <a:lvl6pPr marL="457200" algn="ctr" rtl="0" fontAlgn="base">
              <a:spcBef>
                <a:spcPct val="0"/>
              </a:spcBef>
              <a:spcAft>
                <a:spcPct val="0"/>
              </a:spcAft>
              <a:defRPr sz="4400">
                <a:solidFill>
                  <a:schemeClr val="tx1"/>
                </a:solidFill>
                <a:latin typeface="Arial" charset="0"/>
                <a:cs typeface="Arial" charset="0"/>
              </a:defRPr>
            </a:lvl6pPr>
            <a:lvl7pPr marL="914400" algn="ctr" rtl="0" fontAlgn="base">
              <a:spcBef>
                <a:spcPct val="0"/>
              </a:spcBef>
              <a:spcAft>
                <a:spcPct val="0"/>
              </a:spcAft>
              <a:defRPr sz="4400">
                <a:solidFill>
                  <a:schemeClr val="tx1"/>
                </a:solidFill>
                <a:latin typeface="Arial" charset="0"/>
                <a:cs typeface="Arial" charset="0"/>
              </a:defRPr>
            </a:lvl7pPr>
            <a:lvl8pPr marL="1371600" algn="ctr" rtl="0" fontAlgn="base">
              <a:spcBef>
                <a:spcPct val="0"/>
              </a:spcBef>
              <a:spcAft>
                <a:spcPct val="0"/>
              </a:spcAft>
              <a:defRPr sz="4400">
                <a:solidFill>
                  <a:schemeClr val="tx1"/>
                </a:solidFill>
                <a:latin typeface="Arial" charset="0"/>
                <a:cs typeface="Arial" charset="0"/>
              </a:defRPr>
            </a:lvl8pPr>
            <a:lvl9pPr marL="1828800" algn="ctr" rtl="0" fontAlgn="base">
              <a:spcBef>
                <a:spcPct val="0"/>
              </a:spcBef>
              <a:spcAft>
                <a:spcPct val="0"/>
              </a:spcAft>
              <a:defRPr sz="4400">
                <a:solidFill>
                  <a:schemeClr val="tx1"/>
                </a:solidFill>
                <a:latin typeface="Arial" charset="0"/>
                <a:cs typeface="Arial" charset="0"/>
              </a:defRPr>
            </a:lvl9pPr>
          </a:lstStyle>
          <a:p>
            <a:r>
              <a:rPr lang="en-GB" altLang="en-US" dirty="0" smtClean="0">
                <a:solidFill>
                  <a:prstClr val="black"/>
                </a:solidFill>
              </a:rPr>
              <a:t>TB in London</a:t>
            </a:r>
          </a:p>
        </p:txBody>
      </p:sp>
      <p:pic>
        <p:nvPicPr>
          <p:cNvPr id="4101" name="Picture 5"/>
          <p:cNvPicPr>
            <a:picLocks noChangeAspect="1" noChangeArrowheads="1"/>
          </p:cNvPicPr>
          <p:nvPr/>
        </p:nvPicPr>
        <p:blipFill rotWithShape="1">
          <a:blip r:embed="rId3" cstate="screen">
            <a:extLst>
              <a:ext uri="{28A0092B-C50C-407E-A947-70E740481C1C}">
                <a14:useLocalDpi xmlns:a14="http://schemas.microsoft.com/office/drawing/2010/main" xmlns="" val="0"/>
              </a:ext>
            </a:extLst>
          </a:blip>
          <a:srcRect r="-1529"/>
          <a:stretch/>
        </p:blipFill>
        <p:spPr bwMode="auto">
          <a:xfrm>
            <a:off x="2216373" y="1016275"/>
            <a:ext cx="6453494" cy="472674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611560" y="2276872"/>
            <a:ext cx="1800200" cy="1754326"/>
          </a:xfrm>
          <a:prstGeom prst="rect">
            <a:avLst/>
          </a:prstGeom>
          <a:noFill/>
        </p:spPr>
        <p:txBody>
          <a:bodyPr wrap="square" rtlCol="0">
            <a:spAutoFit/>
          </a:bodyPr>
          <a:lstStyle/>
          <a:p>
            <a:pPr fontAlgn="base">
              <a:spcBef>
                <a:spcPct val="0"/>
              </a:spcBef>
              <a:spcAft>
                <a:spcPct val="0"/>
              </a:spcAft>
            </a:pPr>
            <a:r>
              <a:rPr lang="en-US" dirty="0">
                <a:solidFill>
                  <a:prstClr val="black"/>
                </a:solidFill>
                <a:latin typeface="Arial" charset="0"/>
              </a:rPr>
              <a:t>This map shows which CCGs have higher incidence</a:t>
            </a:r>
          </a:p>
          <a:p>
            <a:pPr fontAlgn="base">
              <a:spcBef>
                <a:spcPct val="0"/>
              </a:spcBef>
              <a:spcAft>
                <a:spcPct val="0"/>
              </a:spcAft>
            </a:pPr>
            <a:r>
              <a:rPr lang="en-US" dirty="0">
                <a:solidFill>
                  <a:prstClr val="black"/>
                </a:solidFill>
                <a:latin typeface="Arial" charset="0"/>
              </a:rPr>
              <a:t>of TB</a:t>
            </a:r>
            <a:endParaRPr lang="en-GB" dirty="0">
              <a:solidFill>
                <a:prstClr val="black"/>
              </a:solidFill>
              <a:latin typeface="Arial" charset="0"/>
            </a:endParaRPr>
          </a:p>
        </p:txBody>
      </p:sp>
    </p:spTree>
    <p:extLst>
      <p:ext uri="{BB962C8B-B14F-4D97-AF65-F5344CB8AC3E}">
        <p14:creationId xmlns:p14="http://schemas.microsoft.com/office/powerpoint/2010/main" xmlns="" val="348131329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TotalTime>
  <Words>3501</Words>
  <Application>Microsoft Office PowerPoint</Application>
  <PresentationFormat>On-screen Show (4:3)</PresentationFormat>
  <Paragraphs>291</Paragraphs>
  <Slides>37</Slides>
  <Notes>37</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1_Office Theme</vt:lpstr>
      <vt:lpstr>   TB in your community   </vt:lpstr>
      <vt:lpstr>Being a TB Champion</vt:lpstr>
      <vt:lpstr>Slide 3</vt:lpstr>
      <vt:lpstr>What do we know about TB?</vt:lpstr>
      <vt:lpstr>TB: from global to local</vt:lpstr>
      <vt:lpstr>TB globally</vt:lpstr>
      <vt:lpstr>Global distribution of TB  (WHO, 2017)</vt:lpstr>
      <vt:lpstr>TB in England (2018)</vt:lpstr>
      <vt:lpstr>Slide 9</vt:lpstr>
      <vt:lpstr>TB by country of birth England</vt:lpstr>
      <vt:lpstr>TB by country of birth in...</vt:lpstr>
      <vt:lpstr>TB the illness</vt:lpstr>
      <vt:lpstr>What is TB?</vt:lpstr>
      <vt:lpstr>Symptoms of active TB</vt:lpstr>
      <vt:lpstr>Transmission of TB</vt:lpstr>
      <vt:lpstr>What happens if you breathe in TB bacteria?</vt:lpstr>
      <vt:lpstr>Latent TB – prevention is better than cure</vt:lpstr>
      <vt:lpstr>What is latent TB?</vt:lpstr>
      <vt:lpstr>Latent TB: Animated into action </vt:lpstr>
      <vt:lpstr>Latent TB </vt:lpstr>
      <vt:lpstr>Latent TB</vt:lpstr>
      <vt:lpstr>Latent vs Active TB</vt:lpstr>
      <vt:lpstr>“But I was already vaccinated or tested for TB….”</vt:lpstr>
      <vt:lpstr>Why get tested and treated</vt:lpstr>
      <vt:lpstr>Latent TB testing and treatment</vt:lpstr>
      <vt:lpstr>How do people get tested?</vt:lpstr>
      <vt:lpstr>Group Exercise</vt:lpstr>
      <vt:lpstr>Slide 28</vt:lpstr>
      <vt:lpstr>Slide 29</vt:lpstr>
      <vt:lpstr>Slide 30</vt:lpstr>
      <vt:lpstr>Slide 31</vt:lpstr>
      <vt:lpstr>Slide 32</vt:lpstr>
      <vt:lpstr>Slide 33</vt:lpstr>
      <vt:lpstr>Slide 34</vt:lpstr>
      <vt:lpstr>Slide 35</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TB in your community</dc:title>
  <dc:creator>Astrid Grindlay</dc:creator>
  <cp:lastModifiedBy>helen.clegg</cp:lastModifiedBy>
  <cp:revision>56</cp:revision>
  <dcterms:created xsi:type="dcterms:W3CDTF">2019-03-06T15:17:50Z</dcterms:created>
  <dcterms:modified xsi:type="dcterms:W3CDTF">2019-10-17T14:17:00Z</dcterms:modified>
</cp:coreProperties>
</file>